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8" r:id="rId1"/>
    <p:sldMasterId id="2147483957" r:id="rId2"/>
  </p:sldMasterIdLst>
  <p:notesMasterIdLst>
    <p:notesMasterId r:id="rId34"/>
  </p:notesMasterIdLst>
  <p:sldIdLst>
    <p:sldId id="516" r:id="rId3"/>
    <p:sldId id="410" r:id="rId4"/>
    <p:sldId id="477" r:id="rId5"/>
    <p:sldId id="480" r:id="rId6"/>
    <p:sldId id="473" r:id="rId7"/>
    <p:sldId id="476" r:id="rId8"/>
    <p:sldId id="481" r:id="rId9"/>
    <p:sldId id="484" r:id="rId10"/>
    <p:sldId id="487" r:id="rId11"/>
    <p:sldId id="491" r:id="rId12"/>
    <p:sldId id="517" r:id="rId13"/>
    <p:sldId id="493" r:id="rId14"/>
    <p:sldId id="488" r:id="rId15"/>
    <p:sldId id="489" r:id="rId16"/>
    <p:sldId id="490" r:id="rId17"/>
    <p:sldId id="527" r:id="rId18"/>
    <p:sldId id="509" r:id="rId19"/>
    <p:sldId id="494" r:id="rId20"/>
    <p:sldId id="495" r:id="rId21"/>
    <p:sldId id="497" r:id="rId22"/>
    <p:sldId id="499" r:id="rId23"/>
    <p:sldId id="518" r:id="rId24"/>
    <p:sldId id="519" r:id="rId25"/>
    <p:sldId id="520" r:id="rId26"/>
    <p:sldId id="521" r:id="rId27"/>
    <p:sldId id="522" r:id="rId28"/>
    <p:sldId id="523" r:id="rId29"/>
    <p:sldId id="524" r:id="rId30"/>
    <p:sldId id="525" r:id="rId31"/>
    <p:sldId id="507" r:id="rId32"/>
    <p:sldId id="526" r:id="rId33"/>
  </p:sldIdLst>
  <p:sldSz cx="9144000" cy="6858000" type="screen4x3"/>
  <p:notesSz cx="6858000" cy="9144000"/>
  <p:embeddedFontLst>
    <p:embeddedFont>
      <p:font typeface="微软雅黑" panose="020B0503020204020204" pitchFamily="34" charset="-122"/>
      <p:regular r:id="rId35"/>
      <p:bold r:id="rId36"/>
    </p:embeddedFont>
    <p:embeddedFont>
      <p:font typeface="黑体" panose="02010609060101010101" pitchFamily="49" charset="-122"/>
      <p:regular r:id="rId37"/>
    </p:embeddedFont>
    <p:embeddedFont>
      <p:font typeface="华文仿宋" panose="02010600040101010101" pitchFamily="2" charset="-122"/>
      <p:regular r:id="rId38"/>
    </p:embeddedFont>
    <p:embeddedFont>
      <p:font typeface="Calibri" panose="020F0502020204030204" pitchFamily="34" charset="0"/>
      <p:regular r:id="rId39"/>
      <p:bold r:id="rId40"/>
      <p:italic r:id="rId41"/>
      <p:boldItalic r:id="rId42"/>
    </p:embeddedFont>
    <p:embeddedFont>
      <p:font typeface="KaiTi" panose="02010609060101010101" pitchFamily="49" charset="-122"/>
      <p:regular r:id="rId43"/>
    </p:embeddedFont>
    <p:embeddedFont>
      <p:font typeface="楷体" panose="02010609060101010101" pitchFamily="49" charset="-122"/>
      <p:regular r:id="rId44"/>
    </p:embeddedFont>
    <p:embeddedFont>
      <p:font typeface="-윤고딕140" panose="02010600030101010101" charset="-127"/>
      <p:regular r:id="rId45"/>
    </p:embeddedFont>
    <p:embeddedFont>
      <p:font typeface="Gulim" panose="02010600030101010101" charset="-127"/>
      <p:regular r:id="rId46"/>
    </p:embeddedFont>
    <p:embeddedFont>
      <p:font typeface="-윤고딕160" panose="02010600030101010101" charset="0"/>
      <p:regular r:id="rId47"/>
    </p:embeddedFont>
    <p:embeddedFont>
      <p:font typeface="Malgun Gothic" panose="020B0503020000020004" pitchFamily="34" charset="-127"/>
      <p:regular r:id="rId48"/>
      <p:bold r:id="rId49"/>
    </p:embeddedFont>
    <p:embeddedFont>
      <p:font typeface="幼圆" panose="02010509060101010101" pitchFamily="49" charset="-122"/>
      <p:regular r:id="rId50"/>
    </p:embeddedFont>
  </p:embeddedFontLst>
  <p:defaultTextStyle>
    <a:defPPr>
      <a:defRPr lang="ko-KR"/>
    </a:defPPr>
    <a:lvl1pPr algn="l" rtl="0" eaLnBrk="0" fontAlgn="base" hangingPunct="0">
      <a:spcBef>
        <a:spcPct val="0"/>
      </a:spcBef>
      <a:spcAft>
        <a:spcPct val="0"/>
      </a:spcAft>
      <a:defRPr sz="2000" kern="1200">
        <a:solidFill>
          <a:schemeClr val="tx1"/>
        </a:solidFill>
        <a:latin typeface="Gulim" pitchFamily="34" charset="-127"/>
        <a:ea typeface="Gulim" pitchFamily="34" charset="-127"/>
        <a:cs typeface="+mn-cs"/>
      </a:defRPr>
    </a:lvl1pPr>
    <a:lvl2pPr marL="457200" algn="l" rtl="0" eaLnBrk="0" fontAlgn="base" hangingPunct="0">
      <a:spcBef>
        <a:spcPct val="0"/>
      </a:spcBef>
      <a:spcAft>
        <a:spcPct val="0"/>
      </a:spcAft>
      <a:defRPr sz="2000" kern="1200">
        <a:solidFill>
          <a:schemeClr val="tx1"/>
        </a:solidFill>
        <a:latin typeface="Gulim" pitchFamily="34" charset="-127"/>
        <a:ea typeface="Gulim" pitchFamily="34" charset="-127"/>
        <a:cs typeface="+mn-cs"/>
      </a:defRPr>
    </a:lvl2pPr>
    <a:lvl3pPr marL="914400" algn="l" rtl="0" eaLnBrk="0" fontAlgn="base" hangingPunct="0">
      <a:spcBef>
        <a:spcPct val="0"/>
      </a:spcBef>
      <a:spcAft>
        <a:spcPct val="0"/>
      </a:spcAft>
      <a:defRPr sz="2000" kern="1200">
        <a:solidFill>
          <a:schemeClr val="tx1"/>
        </a:solidFill>
        <a:latin typeface="Gulim" pitchFamily="34" charset="-127"/>
        <a:ea typeface="Gulim" pitchFamily="34" charset="-127"/>
        <a:cs typeface="+mn-cs"/>
      </a:defRPr>
    </a:lvl3pPr>
    <a:lvl4pPr marL="1371600" algn="l" rtl="0" eaLnBrk="0" fontAlgn="base" hangingPunct="0">
      <a:spcBef>
        <a:spcPct val="0"/>
      </a:spcBef>
      <a:spcAft>
        <a:spcPct val="0"/>
      </a:spcAft>
      <a:defRPr sz="2000" kern="1200">
        <a:solidFill>
          <a:schemeClr val="tx1"/>
        </a:solidFill>
        <a:latin typeface="Gulim" pitchFamily="34" charset="-127"/>
        <a:ea typeface="Gulim" pitchFamily="34" charset="-127"/>
        <a:cs typeface="+mn-cs"/>
      </a:defRPr>
    </a:lvl4pPr>
    <a:lvl5pPr marL="1828800" algn="l" rtl="0" eaLnBrk="0" fontAlgn="base" hangingPunct="0">
      <a:spcBef>
        <a:spcPct val="0"/>
      </a:spcBef>
      <a:spcAft>
        <a:spcPct val="0"/>
      </a:spcAft>
      <a:defRPr sz="2000" kern="1200">
        <a:solidFill>
          <a:schemeClr val="tx1"/>
        </a:solidFill>
        <a:latin typeface="Gulim" pitchFamily="34" charset="-127"/>
        <a:ea typeface="Gulim" pitchFamily="34" charset="-127"/>
        <a:cs typeface="+mn-cs"/>
      </a:defRPr>
    </a:lvl5pPr>
    <a:lvl6pPr marL="2286000" algn="l" defTabSz="914400" rtl="0" eaLnBrk="1" latinLnBrk="0" hangingPunct="1">
      <a:defRPr sz="2000" kern="1200">
        <a:solidFill>
          <a:schemeClr val="tx1"/>
        </a:solidFill>
        <a:latin typeface="Gulim" pitchFamily="34" charset="-127"/>
        <a:ea typeface="Gulim" pitchFamily="34" charset="-127"/>
        <a:cs typeface="+mn-cs"/>
      </a:defRPr>
    </a:lvl6pPr>
    <a:lvl7pPr marL="2743200" algn="l" defTabSz="914400" rtl="0" eaLnBrk="1" latinLnBrk="0" hangingPunct="1">
      <a:defRPr sz="2000" kern="1200">
        <a:solidFill>
          <a:schemeClr val="tx1"/>
        </a:solidFill>
        <a:latin typeface="Gulim" pitchFamily="34" charset="-127"/>
        <a:ea typeface="Gulim" pitchFamily="34" charset="-127"/>
        <a:cs typeface="+mn-cs"/>
      </a:defRPr>
    </a:lvl7pPr>
    <a:lvl8pPr marL="3200400" algn="l" defTabSz="914400" rtl="0" eaLnBrk="1" latinLnBrk="0" hangingPunct="1">
      <a:defRPr sz="2000" kern="1200">
        <a:solidFill>
          <a:schemeClr val="tx1"/>
        </a:solidFill>
        <a:latin typeface="Gulim" pitchFamily="34" charset="-127"/>
        <a:ea typeface="Gulim" pitchFamily="34" charset="-127"/>
        <a:cs typeface="+mn-cs"/>
      </a:defRPr>
    </a:lvl8pPr>
    <a:lvl9pPr marL="3657600" algn="l" defTabSz="914400" rtl="0" eaLnBrk="1" latinLnBrk="0" hangingPunct="1">
      <a:defRPr sz="2000" kern="1200">
        <a:solidFill>
          <a:schemeClr val="tx1"/>
        </a:solidFill>
        <a:latin typeface="Gulim" pitchFamily="34" charset="-127"/>
        <a:ea typeface="Gulim" pitchFamily="34" charset="-127"/>
        <a:cs typeface="+mn-cs"/>
      </a:defRPr>
    </a:lvl9pPr>
  </p:defaultTextStyle>
  <p:extLst>
    <p:ext uri="{EFAFB233-063F-42B5-8137-9DF3F51BA10A}">
      <p15:sldGuideLst xmlns:p15="http://schemas.microsoft.com/office/powerpoint/2012/main">
        <p15:guide id="1" orient="horz" pos="215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9900"/>
    <a:srgbClr val="3333FF"/>
    <a:srgbClr val="0000FF"/>
    <a:srgbClr val="FF0000"/>
    <a:srgbClr val="E27100"/>
    <a:srgbClr val="FF9900"/>
    <a:srgbClr val="3399FF"/>
    <a:srgbClr val="CC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201" autoAdjust="0"/>
    <p:restoredTop sz="92647" autoAdjust="0"/>
  </p:normalViewPr>
  <p:slideViewPr>
    <p:cSldViewPr>
      <p:cViewPr varScale="1">
        <p:scale>
          <a:sx n="67" d="100"/>
          <a:sy n="67" d="100"/>
        </p:scale>
        <p:origin x="1992" y="72"/>
      </p:cViewPr>
      <p:guideLst>
        <p:guide orient="horz" pos="2153"/>
        <p:guide pos="2880"/>
      </p:guideLst>
    </p:cSldViewPr>
  </p:slideViewPr>
  <p:notesTextViewPr>
    <p:cViewPr>
      <p:scale>
        <a:sx n="1" d="1"/>
        <a:sy n="1" d="1"/>
      </p:scale>
      <p:origin x="0" y="0"/>
    </p:cViewPr>
  </p:notesTextViewPr>
  <p:sorterViewPr>
    <p:cViewPr varScale="1">
      <p:scale>
        <a:sx n="100" d="100"/>
        <a:sy n="100" d="100"/>
      </p:scale>
      <p:origin x="0" y="-6132"/>
    </p:cViewPr>
  </p:sorterViewPr>
  <p:notesViewPr>
    <p:cSldViewPr>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200"/>
            </a:lvl1pPr>
          </a:lstStyle>
          <a:p>
            <a:pPr>
              <a:defRPr/>
            </a:pPr>
            <a:fld id="{9502F225-9F0A-4FB1-8FAA-FA6AD4D05A40}" type="datetimeFigureOut">
              <a:rPr lang="zh-CN" altLang="en-US"/>
              <a:pPr>
                <a:defRPr/>
              </a:pPr>
              <a:t>2021/5/25</a:t>
            </a:fld>
            <a:endParaRPr lang="zh-CN" altLang="en-US"/>
          </a:p>
        </p:txBody>
      </p:sp>
      <p:sp>
        <p:nvSpPr>
          <p:cNvPr id="3076"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200"/>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vl1pPr>
          </a:lstStyle>
          <a:p>
            <a:pPr>
              <a:defRPr/>
            </a:pPr>
            <a:fld id="{F0855ECD-72D6-47D2-A81B-4A6B9CFD98A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algun Gothic" pitchFamily="34" charset="-127"/>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algun Gothic" pitchFamily="34" charset="-127"/>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algun Gothic" pitchFamily="34" charset="-127"/>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algun Gothic" pitchFamily="34" charset="-127"/>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algun Gothic"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0855ECD-72D6-47D2-A81B-4A6B9CFD98A6}" type="slidenum">
              <a:rPr lang="zh-CN" altLang="en-US" smtClean="0"/>
              <a:pPr>
                <a:defRPr/>
              </a:pPr>
              <a:t>2</a:t>
            </a:fld>
            <a:endParaRPr lang="zh-CN" altLang="en-US"/>
          </a:p>
        </p:txBody>
      </p:sp>
    </p:spTree>
    <p:extLst>
      <p:ext uri="{BB962C8B-B14F-4D97-AF65-F5344CB8AC3E}">
        <p14:creationId xmlns:p14="http://schemas.microsoft.com/office/powerpoint/2010/main" val="348303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0855ECD-72D6-47D2-A81B-4A6B9CFD98A6}" type="slidenum">
              <a:rPr lang="zh-CN" altLang="en-US" smtClean="0"/>
              <a:pPr>
                <a:defRPr/>
              </a:pPr>
              <a:t>6</a:t>
            </a:fld>
            <a:endParaRPr lang="zh-CN" altLang="en-US"/>
          </a:p>
        </p:txBody>
      </p:sp>
    </p:spTree>
    <p:extLst>
      <p:ext uri="{BB962C8B-B14F-4D97-AF65-F5344CB8AC3E}">
        <p14:creationId xmlns:p14="http://schemas.microsoft.com/office/powerpoint/2010/main" val="396516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0855ECD-72D6-47D2-A81B-4A6B9CFD98A6}" type="slidenum">
              <a:rPr lang="zh-CN" altLang="en-US" smtClean="0"/>
              <a:pPr>
                <a:defRPr/>
              </a:pPr>
              <a:t>8</a:t>
            </a:fld>
            <a:endParaRPr lang="zh-CN" altLang="en-US"/>
          </a:p>
        </p:txBody>
      </p:sp>
    </p:spTree>
    <p:extLst>
      <p:ext uri="{BB962C8B-B14F-4D97-AF65-F5344CB8AC3E}">
        <p14:creationId xmlns:p14="http://schemas.microsoft.com/office/powerpoint/2010/main" val="165329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0855ECD-72D6-47D2-A81B-4A6B9CFD98A6}" type="slidenum">
              <a:rPr lang="zh-CN" altLang="en-US" smtClean="0"/>
              <a:pPr>
                <a:defRPr/>
              </a:pPr>
              <a:t>19</a:t>
            </a:fld>
            <a:endParaRPr lang="zh-CN" altLang="en-US"/>
          </a:p>
        </p:txBody>
      </p:sp>
    </p:spTree>
    <p:extLst>
      <p:ext uri="{BB962C8B-B14F-4D97-AF65-F5344CB8AC3E}">
        <p14:creationId xmlns:p14="http://schemas.microsoft.com/office/powerpoint/2010/main" val="144740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0855ECD-72D6-47D2-A81B-4A6B9CFD98A6}" type="slidenum">
              <a:rPr lang="zh-CN" altLang="en-US" smtClean="0"/>
              <a:pPr>
                <a:defRPr/>
              </a:pPr>
              <a:t>20</a:t>
            </a:fld>
            <a:endParaRPr lang="zh-CN" altLang="en-US"/>
          </a:p>
        </p:txBody>
      </p:sp>
    </p:spTree>
    <p:extLst>
      <p:ext uri="{BB962C8B-B14F-4D97-AF65-F5344CB8AC3E}">
        <p14:creationId xmlns:p14="http://schemas.microsoft.com/office/powerpoint/2010/main" val="118225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17EB56EC-BB71-421A-AAAD-A467CFA0CDC0}" type="slidenum">
              <a:rPr lang="en-US" altLang="zh-CN"/>
              <a:pPr>
                <a:defRPr/>
              </a:pPr>
              <a:t>‹#›</a:t>
            </a:fld>
            <a:endParaRPr lang="en-US" altLang="zh-CN"/>
          </a:p>
        </p:txBody>
      </p:sp>
    </p:spTree>
    <p:extLst>
      <p:ext uri="{BB962C8B-B14F-4D97-AF65-F5344CB8AC3E}">
        <p14:creationId xmlns:p14="http://schemas.microsoft.com/office/powerpoint/2010/main" val="144217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3A52C077-1A9F-4069-A790-DE9E560CDE80}" type="slidenum">
              <a:rPr lang="en-US" altLang="zh-CN"/>
              <a:pPr>
                <a:defRPr/>
              </a:pPr>
              <a:t>‹#›</a:t>
            </a:fld>
            <a:endParaRPr lang="en-US" altLang="zh-CN"/>
          </a:p>
        </p:txBody>
      </p:sp>
    </p:spTree>
    <p:extLst>
      <p:ext uri="{BB962C8B-B14F-4D97-AF65-F5344CB8AC3E}">
        <p14:creationId xmlns:p14="http://schemas.microsoft.com/office/powerpoint/2010/main" val="1311000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92863" y="228600"/>
            <a:ext cx="19431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1975" y="228600"/>
            <a:ext cx="5678488"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F6EB2FB-9B29-4EB5-87E5-12E7A4F9CC71}" type="slidenum">
              <a:rPr lang="en-US" altLang="zh-CN"/>
              <a:pPr>
                <a:defRPr/>
              </a:pPr>
              <a:t>‹#›</a:t>
            </a:fld>
            <a:endParaRPr lang="en-US" altLang="zh-CN"/>
          </a:p>
        </p:txBody>
      </p:sp>
    </p:spTree>
    <p:extLst>
      <p:ext uri="{BB962C8B-B14F-4D97-AF65-F5344CB8AC3E}">
        <p14:creationId xmlns:p14="http://schemas.microsoft.com/office/powerpoint/2010/main" val="3950627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838200" y="6356350"/>
            <a:ext cx="2743200" cy="365125"/>
          </a:xfrm>
        </p:spPr>
        <p:txBody>
          <a:bodyPr/>
          <a:lstStyle/>
          <a:p>
            <a:pPr fontAlgn="base"/>
            <a:fld id="{AC1B7B3F-A56B-4310-A966-BD55D80449F1}" type="datetimeFigureOut">
              <a:rPr lang="zh-CN" altLang="en-US" strike="noStrike" noProof="1" smtClean="0">
                <a:latin typeface="Times New Roman" panose="02020603050405020304" pitchFamily="18" charset="0"/>
                <a:ea typeface="宋体" panose="02010600030101010101" pitchFamily="2" charset="-122"/>
                <a:cs typeface="+mn-ea"/>
              </a:rPr>
              <a:t>2021/5/25</a:t>
            </a:fld>
            <a:endParaRPr lang="zh-CN" altLang="en-US" strike="noStrike" noProof="1"/>
          </a:p>
        </p:txBody>
      </p:sp>
      <p:sp>
        <p:nvSpPr>
          <p:cNvPr id="5" name="页脚占位符 4"/>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p:spPr>
        <p:txBody>
          <a:bodyPr/>
          <a:lstStyle/>
          <a:p>
            <a:pPr fontAlgn="base"/>
            <a:fld id="{73127340-2293-49D2-96F1-6E7BF0C8FD9C}" type="slidenum">
              <a:rPr lang="zh-CN" altLang="en-US" strike="noStrike" noProof="1" smtClean="0">
                <a:latin typeface="Times New Roman" panose="02020603050405020304" pitchFamily="18" charset="0"/>
                <a:ea typeface="宋体" panose="02010600030101010101" pitchFamily="2" charset="-122"/>
                <a:cs typeface="+mn-ea"/>
              </a:rPr>
              <a:t>‹#›</a:t>
            </a:fld>
            <a:endParaRPr lang="zh-CN" altLang="en-US" strike="noStrike" noProof="1"/>
          </a:p>
        </p:txBody>
      </p:sp>
    </p:spTree>
    <p:extLst>
      <p:ext uri="{BB962C8B-B14F-4D97-AF65-F5344CB8AC3E}">
        <p14:creationId xmlns:p14="http://schemas.microsoft.com/office/powerpoint/2010/main" val="3565245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7A54BAC-1C58-473D-B95B-BD7539CAACBE}" type="slidenum">
              <a:rPr lang="en-US" altLang="zh-CN"/>
              <a:pPr>
                <a:defRPr/>
              </a:pPr>
              <a:t>‹#›</a:t>
            </a:fld>
            <a:endParaRPr lang="en-US" altLang="zh-CN"/>
          </a:p>
        </p:txBody>
      </p:sp>
    </p:spTree>
    <p:extLst>
      <p:ext uri="{BB962C8B-B14F-4D97-AF65-F5344CB8AC3E}">
        <p14:creationId xmlns:p14="http://schemas.microsoft.com/office/powerpoint/2010/main" val="2437916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84DC0D7-91CB-47F9-80C3-279BE215FD25}" type="slidenum">
              <a:rPr lang="en-US" altLang="zh-CN"/>
              <a:pPr>
                <a:defRPr/>
              </a:pPr>
              <a:t>‹#›</a:t>
            </a:fld>
            <a:endParaRPr lang="en-US" altLang="zh-CN"/>
          </a:p>
        </p:txBody>
      </p:sp>
    </p:spTree>
    <p:extLst>
      <p:ext uri="{BB962C8B-B14F-4D97-AF65-F5344CB8AC3E}">
        <p14:creationId xmlns:p14="http://schemas.microsoft.com/office/powerpoint/2010/main" val="146532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643B172-1788-4004-8C83-BF2796DD3EAF}" type="slidenum">
              <a:rPr lang="en-US" altLang="zh-CN"/>
              <a:pPr>
                <a:defRPr/>
              </a:pPr>
              <a:t>‹#›</a:t>
            </a:fld>
            <a:endParaRPr lang="en-US" altLang="zh-CN"/>
          </a:p>
        </p:txBody>
      </p:sp>
    </p:spTree>
    <p:extLst>
      <p:ext uri="{BB962C8B-B14F-4D97-AF65-F5344CB8AC3E}">
        <p14:creationId xmlns:p14="http://schemas.microsoft.com/office/powerpoint/2010/main" val="2990883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1975" y="12954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24375" y="12954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33DDBBDD-446D-4ED8-98B4-C61D6788E3E1}" type="slidenum">
              <a:rPr lang="en-US" altLang="zh-CN"/>
              <a:pPr>
                <a:defRPr/>
              </a:pPr>
              <a:t>‹#›</a:t>
            </a:fld>
            <a:endParaRPr lang="en-US" altLang="zh-CN"/>
          </a:p>
        </p:txBody>
      </p:sp>
    </p:spTree>
    <p:extLst>
      <p:ext uri="{BB962C8B-B14F-4D97-AF65-F5344CB8AC3E}">
        <p14:creationId xmlns:p14="http://schemas.microsoft.com/office/powerpoint/2010/main" val="2686603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18C6AF7E-56AF-4CC7-93E2-D3A6026D5B9C}" type="slidenum">
              <a:rPr lang="en-US" altLang="zh-CN"/>
              <a:pPr>
                <a:defRPr/>
              </a:pPr>
              <a:t>‹#›</a:t>
            </a:fld>
            <a:endParaRPr lang="en-US" altLang="zh-CN"/>
          </a:p>
        </p:txBody>
      </p:sp>
    </p:spTree>
    <p:extLst>
      <p:ext uri="{BB962C8B-B14F-4D97-AF65-F5344CB8AC3E}">
        <p14:creationId xmlns:p14="http://schemas.microsoft.com/office/powerpoint/2010/main" val="3821326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59BA174B-E0D3-472C-B43C-D22932ECD938}" type="slidenum">
              <a:rPr lang="en-US" altLang="zh-CN"/>
              <a:pPr>
                <a:defRPr/>
              </a:pPr>
              <a:t>‹#›</a:t>
            </a:fld>
            <a:endParaRPr lang="en-US" altLang="zh-CN"/>
          </a:p>
        </p:txBody>
      </p:sp>
    </p:spTree>
    <p:extLst>
      <p:ext uri="{BB962C8B-B14F-4D97-AF65-F5344CB8AC3E}">
        <p14:creationId xmlns:p14="http://schemas.microsoft.com/office/powerpoint/2010/main" val="3108424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AA8FDFA0-6C37-4505-AA21-F3E89C6B96CB}" type="slidenum">
              <a:rPr lang="en-US" altLang="zh-CN"/>
              <a:pPr>
                <a:defRPr/>
              </a:pPr>
              <a:t>‹#›</a:t>
            </a:fld>
            <a:endParaRPr lang="en-US" altLang="zh-CN"/>
          </a:p>
        </p:txBody>
      </p:sp>
    </p:spTree>
    <p:extLst>
      <p:ext uri="{BB962C8B-B14F-4D97-AF65-F5344CB8AC3E}">
        <p14:creationId xmlns:p14="http://schemas.microsoft.com/office/powerpoint/2010/main" val="293791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7EEC1FD7-90C3-43F8-994D-9302FB3D506D}" type="slidenum">
              <a:rPr lang="en-US" altLang="zh-CN"/>
              <a:pPr>
                <a:defRPr/>
              </a:pPr>
              <a:t>‹#›</a:t>
            </a:fld>
            <a:endParaRPr lang="en-US" altLang="zh-CN"/>
          </a:p>
        </p:txBody>
      </p:sp>
    </p:spTree>
    <p:extLst>
      <p:ext uri="{BB962C8B-B14F-4D97-AF65-F5344CB8AC3E}">
        <p14:creationId xmlns:p14="http://schemas.microsoft.com/office/powerpoint/2010/main" val="3434898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1CE3F30-676D-4759-9CB5-84113875D267}" type="slidenum">
              <a:rPr lang="en-US" altLang="zh-CN"/>
              <a:pPr>
                <a:defRPr/>
              </a:pPr>
              <a:t>‹#›</a:t>
            </a:fld>
            <a:endParaRPr lang="en-US" altLang="zh-CN"/>
          </a:p>
        </p:txBody>
      </p:sp>
    </p:spTree>
    <p:extLst>
      <p:ext uri="{BB962C8B-B14F-4D97-AF65-F5344CB8AC3E}">
        <p14:creationId xmlns:p14="http://schemas.microsoft.com/office/powerpoint/2010/main" val="710115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9E4FD2E0-EED1-4B9C-98CD-0586C028B359}" type="slidenum">
              <a:rPr lang="en-US" altLang="zh-CN"/>
              <a:pPr>
                <a:defRPr/>
              </a:pPr>
              <a:t>‹#›</a:t>
            </a:fld>
            <a:endParaRPr lang="en-US" altLang="zh-CN"/>
          </a:p>
        </p:txBody>
      </p:sp>
    </p:spTree>
    <p:extLst>
      <p:ext uri="{BB962C8B-B14F-4D97-AF65-F5344CB8AC3E}">
        <p14:creationId xmlns:p14="http://schemas.microsoft.com/office/powerpoint/2010/main" val="4232744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A983376E-082C-4260-98C7-119CD9FADD03}" type="slidenum">
              <a:rPr lang="en-US" altLang="zh-CN"/>
              <a:pPr>
                <a:defRPr/>
              </a:pPr>
              <a:t>‹#›</a:t>
            </a:fld>
            <a:endParaRPr lang="en-US" altLang="zh-CN"/>
          </a:p>
        </p:txBody>
      </p:sp>
    </p:spTree>
    <p:extLst>
      <p:ext uri="{BB962C8B-B14F-4D97-AF65-F5344CB8AC3E}">
        <p14:creationId xmlns:p14="http://schemas.microsoft.com/office/powerpoint/2010/main" val="4082591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92863" y="228600"/>
            <a:ext cx="19431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1975" y="228600"/>
            <a:ext cx="5678488"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8E5C289-15F1-4C91-9F3F-18B616391E2C}" type="slidenum">
              <a:rPr lang="en-US" altLang="zh-CN"/>
              <a:pPr>
                <a:defRPr/>
              </a:pPr>
              <a:t>‹#›</a:t>
            </a:fld>
            <a:endParaRPr lang="en-US" altLang="zh-CN"/>
          </a:p>
        </p:txBody>
      </p:sp>
    </p:spTree>
    <p:extLst>
      <p:ext uri="{BB962C8B-B14F-4D97-AF65-F5344CB8AC3E}">
        <p14:creationId xmlns:p14="http://schemas.microsoft.com/office/powerpoint/2010/main" val="12661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FDE51C59-30C9-4595-8D62-9244551978A8}" type="slidenum">
              <a:rPr lang="en-US" altLang="zh-CN"/>
              <a:pPr>
                <a:defRPr/>
              </a:pPr>
              <a:t>‹#›</a:t>
            </a:fld>
            <a:endParaRPr lang="en-US" altLang="zh-CN"/>
          </a:p>
        </p:txBody>
      </p:sp>
    </p:spTree>
    <p:extLst>
      <p:ext uri="{BB962C8B-B14F-4D97-AF65-F5344CB8AC3E}">
        <p14:creationId xmlns:p14="http://schemas.microsoft.com/office/powerpoint/2010/main" val="377223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1975" y="12954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24375" y="12954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B3848594-858A-4F6A-8EA6-BF261CA170B1}" type="slidenum">
              <a:rPr lang="en-US" altLang="zh-CN"/>
              <a:pPr>
                <a:defRPr/>
              </a:pPr>
              <a:t>‹#›</a:t>
            </a:fld>
            <a:endParaRPr lang="en-US" altLang="zh-CN"/>
          </a:p>
        </p:txBody>
      </p:sp>
    </p:spTree>
    <p:extLst>
      <p:ext uri="{BB962C8B-B14F-4D97-AF65-F5344CB8AC3E}">
        <p14:creationId xmlns:p14="http://schemas.microsoft.com/office/powerpoint/2010/main" val="227917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1E241A23-86C9-418B-A434-CDD0AFA0D716}" type="slidenum">
              <a:rPr lang="en-US" altLang="zh-CN"/>
              <a:pPr>
                <a:defRPr/>
              </a:pPr>
              <a:t>‹#›</a:t>
            </a:fld>
            <a:endParaRPr lang="en-US" altLang="zh-CN"/>
          </a:p>
        </p:txBody>
      </p:sp>
    </p:spTree>
    <p:extLst>
      <p:ext uri="{BB962C8B-B14F-4D97-AF65-F5344CB8AC3E}">
        <p14:creationId xmlns:p14="http://schemas.microsoft.com/office/powerpoint/2010/main" val="142909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A870198E-6336-4C69-BDFA-463DE4F14776}" type="slidenum">
              <a:rPr lang="en-US" altLang="zh-CN"/>
              <a:pPr>
                <a:defRPr/>
              </a:pPr>
              <a:t>‹#›</a:t>
            </a:fld>
            <a:endParaRPr lang="en-US" altLang="zh-CN"/>
          </a:p>
        </p:txBody>
      </p:sp>
    </p:spTree>
    <p:extLst>
      <p:ext uri="{BB962C8B-B14F-4D97-AF65-F5344CB8AC3E}">
        <p14:creationId xmlns:p14="http://schemas.microsoft.com/office/powerpoint/2010/main" val="54483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05C9229F-FD5C-42CD-9042-FFB9CE2891B9}" type="slidenum">
              <a:rPr lang="en-US" altLang="zh-CN"/>
              <a:pPr>
                <a:defRPr/>
              </a:pPr>
              <a:t>‹#›</a:t>
            </a:fld>
            <a:endParaRPr lang="en-US" altLang="zh-CN"/>
          </a:p>
        </p:txBody>
      </p:sp>
    </p:spTree>
    <p:extLst>
      <p:ext uri="{BB962C8B-B14F-4D97-AF65-F5344CB8AC3E}">
        <p14:creationId xmlns:p14="http://schemas.microsoft.com/office/powerpoint/2010/main" val="328738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4C0CC24C-6869-42B7-A21A-E0829E394564}" type="slidenum">
              <a:rPr lang="en-US" altLang="zh-CN"/>
              <a:pPr>
                <a:defRPr/>
              </a:pPr>
              <a:t>‹#›</a:t>
            </a:fld>
            <a:endParaRPr lang="en-US" altLang="zh-CN"/>
          </a:p>
        </p:txBody>
      </p:sp>
    </p:spTree>
    <p:extLst>
      <p:ext uri="{BB962C8B-B14F-4D97-AF65-F5344CB8AC3E}">
        <p14:creationId xmlns:p14="http://schemas.microsoft.com/office/powerpoint/2010/main" val="867664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A470F60D-FC7E-494B-894C-CA74E5B00F35}" type="slidenum">
              <a:rPr lang="en-US" altLang="zh-CN"/>
              <a:pPr>
                <a:defRPr/>
              </a:pPr>
              <a:t>‹#›</a:t>
            </a:fld>
            <a:endParaRPr lang="en-US" altLang="zh-CN"/>
          </a:p>
        </p:txBody>
      </p:sp>
    </p:spTree>
    <p:extLst>
      <p:ext uri="{BB962C8B-B14F-4D97-AF65-F5344CB8AC3E}">
        <p14:creationId xmlns:p14="http://schemas.microsoft.com/office/powerpoint/2010/main" val="22237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서식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5352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561975" y="228600"/>
            <a:ext cx="77739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zh-CN" smtClean="0"/>
              <a:t>마스터 제목 스타일 편집</a:t>
            </a:r>
          </a:p>
        </p:txBody>
      </p:sp>
      <p:sp>
        <p:nvSpPr>
          <p:cNvPr id="1028" name="Rectangle 4"/>
          <p:cNvSpPr>
            <a:spLocks noGrp="1" noChangeArrowheads="1"/>
          </p:cNvSpPr>
          <p:nvPr>
            <p:ph type="body" idx="1"/>
          </p:nvPr>
        </p:nvSpPr>
        <p:spPr bwMode="auto">
          <a:xfrm>
            <a:off x="561975" y="12954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zh-CN" smtClean="0"/>
              <a:t>마스터 텍스트 스타일을 편집합니다</a:t>
            </a:r>
          </a:p>
          <a:p>
            <a:pPr lvl="1"/>
            <a:r>
              <a:rPr lang="ko-KR" altLang="zh-CN" smtClean="0"/>
              <a:t>둘째 수준</a:t>
            </a:r>
          </a:p>
          <a:p>
            <a:pPr lvl="2"/>
            <a:r>
              <a:rPr lang="ko-KR" altLang="zh-CN" smtClean="0"/>
              <a:t>셋째 수준</a:t>
            </a:r>
          </a:p>
          <a:p>
            <a:pPr lvl="3"/>
            <a:r>
              <a:rPr lang="ko-KR" altLang="zh-CN" smtClean="0"/>
              <a:t>넷째 수준</a:t>
            </a:r>
          </a:p>
          <a:p>
            <a:pPr lvl="4"/>
            <a:r>
              <a:rPr lang="ko-KR" altLang="zh-CN" smtClean="0"/>
              <a:t>다섯째 수준</a:t>
            </a:r>
          </a:p>
        </p:txBody>
      </p:sp>
      <p:sp>
        <p:nvSpPr>
          <p:cNvPr id="1029"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buFont typeface="Arial" panose="020B0604020202020204" pitchFamily="34" charset="0"/>
              <a:buNone/>
              <a:defRPr sz="1400">
                <a:latin typeface="+mn-lt"/>
                <a:ea typeface="+mn-ea"/>
              </a:defRPr>
            </a:lvl1pPr>
          </a:lstStyle>
          <a:p>
            <a:pPr>
              <a:defRPr/>
            </a:pPr>
            <a:endParaRPr lang="en-US" altLang="zh-CN"/>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latinLnBrk="1" hangingPunct="1">
              <a:buFont typeface="Arial" panose="020B0604020202020204" pitchFamily="34" charset="0"/>
              <a:buNone/>
              <a:defRPr sz="1400">
                <a:latin typeface="+mn-lt"/>
                <a:ea typeface="+mn-ea"/>
              </a:defRPr>
            </a:lvl1pPr>
          </a:lstStyle>
          <a:p>
            <a:pPr>
              <a:defRPr/>
            </a:pPr>
            <a:endParaRPr lang="en-US" altLang="zh-CN"/>
          </a:p>
        </p:txBody>
      </p:sp>
      <p:sp>
        <p:nvSpPr>
          <p:cNvPr id="1031"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buFont typeface="Arial" panose="020B0604020202020204" pitchFamily="34" charset="0"/>
              <a:buNone/>
              <a:defRPr sz="1400">
                <a:latin typeface="-윤고딕140" pitchFamily="2" charset="-127"/>
                <a:ea typeface="-윤고딕140" pitchFamily="2" charset="-127"/>
              </a:defRPr>
            </a:lvl1pPr>
          </a:lstStyle>
          <a:p>
            <a:pPr>
              <a:defRPr/>
            </a:pPr>
            <a:fld id="{EC566AEB-EF9B-4391-81B3-DBD5E08B724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p:txStyles>
    <p:title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p:titleStyle>
    <p:body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서식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5352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561975" y="228600"/>
            <a:ext cx="77739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zh-CN" smtClean="0"/>
              <a:t>마스터 제목 스타일 편집</a:t>
            </a:r>
          </a:p>
        </p:txBody>
      </p:sp>
      <p:sp>
        <p:nvSpPr>
          <p:cNvPr id="2052" name="Rectangle 4"/>
          <p:cNvSpPr>
            <a:spLocks noGrp="1" noChangeArrowheads="1"/>
          </p:cNvSpPr>
          <p:nvPr>
            <p:ph type="body" idx="1"/>
          </p:nvPr>
        </p:nvSpPr>
        <p:spPr bwMode="auto">
          <a:xfrm>
            <a:off x="561975" y="12954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zh-CN" smtClean="0"/>
              <a:t>마스터 텍스트 스타일을 편집합니다</a:t>
            </a:r>
          </a:p>
          <a:p>
            <a:pPr lvl="1"/>
            <a:r>
              <a:rPr lang="ko-KR" altLang="zh-CN" smtClean="0"/>
              <a:t>둘째 수준</a:t>
            </a:r>
          </a:p>
          <a:p>
            <a:pPr lvl="2"/>
            <a:r>
              <a:rPr lang="ko-KR" altLang="zh-CN" smtClean="0"/>
              <a:t>셋째 수준</a:t>
            </a:r>
          </a:p>
          <a:p>
            <a:pPr lvl="3"/>
            <a:r>
              <a:rPr lang="ko-KR" altLang="zh-CN" smtClean="0"/>
              <a:t>넷째 수준</a:t>
            </a:r>
          </a:p>
          <a:p>
            <a:pPr lvl="4"/>
            <a:r>
              <a:rPr lang="ko-KR" altLang="zh-CN" smtClean="0"/>
              <a:t>다섯째 수준</a:t>
            </a:r>
          </a:p>
        </p:txBody>
      </p:sp>
      <p:sp>
        <p:nvSpPr>
          <p:cNvPr id="2053"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latinLnBrk="1" hangingPunct="1">
              <a:buFont typeface="Arial" panose="020B0604020202020204" pitchFamily="34" charset="0"/>
              <a:buNone/>
              <a:defRPr sz="1400">
                <a:solidFill>
                  <a:schemeClr val="bg1"/>
                </a:solidFill>
                <a:latin typeface="+mn-lt"/>
                <a:ea typeface="+mn-ea"/>
              </a:defRPr>
            </a:lvl1pPr>
          </a:lstStyle>
          <a:p>
            <a:pPr>
              <a:defRPr/>
            </a:pPr>
            <a:endParaRPr lang="en-US" altLang="zh-CN"/>
          </a:p>
        </p:txBody>
      </p:sp>
      <p:sp>
        <p:nvSpPr>
          <p:cNvPr id="2054"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latinLnBrk="1" hangingPunct="1">
              <a:buFont typeface="Arial" panose="020B0604020202020204" pitchFamily="34" charset="0"/>
              <a:buNone/>
              <a:defRPr sz="1400">
                <a:solidFill>
                  <a:schemeClr val="bg1"/>
                </a:solidFill>
                <a:latin typeface="+mn-lt"/>
                <a:ea typeface="+mn-ea"/>
              </a:defRPr>
            </a:lvl1pPr>
          </a:lstStyle>
          <a:p>
            <a:pPr>
              <a:defRPr/>
            </a:pPr>
            <a:endParaRPr lang="en-US" altLang="zh-CN"/>
          </a:p>
        </p:txBody>
      </p:sp>
      <p:sp>
        <p:nvSpPr>
          <p:cNvPr id="2055"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buFont typeface="Arial" panose="020B0604020202020204" pitchFamily="34" charset="0"/>
              <a:buNone/>
              <a:defRPr sz="1400">
                <a:solidFill>
                  <a:schemeClr val="bg1"/>
                </a:solidFill>
                <a:latin typeface="-윤고딕140" pitchFamily="2" charset="-127"/>
                <a:ea typeface="-윤고딕140" pitchFamily="2" charset="-127"/>
              </a:defRPr>
            </a:lvl1pPr>
          </a:lstStyle>
          <a:p>
            <a:pPr>
              <a:defRPr/>
            </a:pPr>
            <a:fld id="{9663F44D-289A-4BDB-8B0E-F79FE6E3E93C}" type="slidenum">
              <a:rPr lang="en-US" altLang="zh-CN"/>
              <a:pPr>
                <a:defRPr/>
              </a:pPr>
              <a:t>‹#›</a:t>
            </a:fld>
            <a:endParaRPr lang="en-US" altLang="zh-CN"/>
          </a:p>
        </p:txBody>
      </p:sp>
    </p:spTree>
    <p:extLst>
      <p:ext uri="{BB962C8B-B14F-4D97-AF65-F5344CB8AC3E}">
        <p14:creationId xmlns:p14="http://schemas.microsoft.com/office/powerpoint/2010/main" val="42182598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p:titleStyle>
    <p:body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4294967295"/>
          </p:nvPr>
        </p:nvSpPr>
        <p:spPr>
          <a:xfrm>
            <a:off x="0" y="4724400"/>
            <a:ext cx="9144000" cy="1368425"/>
          </a:xfrm>
        </p:spPr>
        <p:txBody>
          <a:bodyPr/>
          <a:lstStyle/>
          <a:p>
            <a:pPr marL="0" indent="0" algn="ctr" eaLnBrk="1" hangingPunct="1">
              <a:lnSpc>
                <a:spcPct val="140000"/>
              </a:lnSpc>
              <a:spcBef>
                <a:spcPct val="0"/>
              </a:spcBef>
              <a:buFontTx/>
              <a:buNone/>
            </a:pPr>
            <a:r>
              <a:rPr lang="en-US" altLang="zh-CN" sz="3200" dirty="0" smtClean="0">
                <a:solidFill>
                  <a:schemeClr val="bg1"/>
                </a:solidFill>
                <a:latin typeface="Arial" panose="020B0604020202020204" pitchFamily="34" charset="0"/>
                <a:ea typeface="黑体" panose="02010609060101010101" pitchFamily="49" charset="-122"/>
              </a:rPr>
              <a:t>2021</a:t>
            </a:r>
            <a:r>
              <a:rPr lang="zh-CN" altLang="en-US" sz="3200" dirty="0" smtClean="0">
                <a:solidFill>
                  <a:schemeClr val="bg1"/>
                </a:solidFill>
                <a:latin typeface="Arial" panose="020B0604020202020204" pitchFamily="34" charset="0"/>
                <a:ea typeface="黑体" panose="02010609060101010101" pitchFamily="49" charset="-122"/>
              </a:rPr>
              <a:t>年</a:t>
            </a:r>
            <a:r>
              <a:rPr lang="en-US" altLang="zh-CN" sz="3200" dirty="0">
                <a:solidFill>
                  <a:schemeClr val="bg1"/>
                </a:solidFill>
                <a:latin typeface="Arial" panose="020B0604020202020204" pitchFamily="34" charset="0"/>
                <a:ea typeface="黑体" panose="02010609060101010101" pitchFamily="49" charset="-122"/>
              </a:rPr>
              <a:t>3</a:t>
            </a:r>
            <a:r>
              <a:rPr lang="zh-CN" altLang="en-US" sz="3200" dirty="0" smtClean="0">
                <a:solidFill>
                  <a:schemeClr val="bg1"/>
                </a:solidFill>
                <a:latin typeface="Arial" panose="020B0604020202020204" pitchFamily="34" charset="0"/>
                <a:ea typeface="黑体" panose="02010609060101010101" pitchFamily="49" charset="-122"/>
              </a:rPr>
              <a:t>月</a:t>
            </a:r>
            <a:endParaRPr lang="en-US" altLang="zh-CN" sz="3200" dirty="0" smtClean="0">
              <a:solidFill>
                <a:schemeClr val="bg1"/>
              </a:solidFill>
              <a:latin typeface="Arial" panose="020B0604020202020204" pitchFamily="34" charset="0"/>
              <a:ea typeface="黑体" panose="02010609060101010101" pitchFamily="49" charset="-122"/>
            </a:endParaRPr>
          </a:p>
        </p:txBody>
      </p:sp>
      <p:sp>
        <p:nvSpPr>
          <p:cNvPr id="4099" name="Rectangle 4"/>
          <p:cNvSpPr>
            <a:spLocks noChangeArrowheads="1"/>
          </p:cNvSpPr>
          <p:nvPr/>
        </p:nvSpPr>
        <p:spPr bwMode="auto">
          <a:xfrm>
            <a:off x="250825" y="908050"/>
            <a:ext cx="864235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marL="0" marR="0" lvl="0" indent="0" algn="ctr" defTabSz="914400" rtl="0" eaLnBrk="1" fontAlgn="base" latinLnBrk="1" hangingPunct="1">
              <a:lnSpc>
                <a:spcPct val="120000"/>
              </a:lnSpc>
              <a:spcBef>
                <a:spcPct val="0"/>
              </a:spcBef>
              <a:spcAft>
                <a:spcPct val="0"/>
              </a:spcAft>
              <a:buClrTx/>
              <a:buSzTx/>
              <a:buFontTx/>
              <a:buNone/>
              <a:tabLst/>
              <a:defRPr/>
            </a:pPr>
            <a:r>
              <a:rPr kumimoji="0" lang="zh-CN" altLang="en-US" sz="5400" b="0" i="0" u="none" strike="noStrike" kern="1200" cap="none" spc="0" normalizeH="0" baseline="0" noProof="0" dirty="0" smtClean="0">
                <a:ln>
                  <a:noFill/>
                </a:ln>
                <a:solidFill>
                  <a:srgbClr val="000099"/>
                </a:solidFill>
                <a:effectLst>
                  <a:outerShdw blurRad="38100" dist="38100" dir="2700000" algn="tl">
                    <a:srgbClr val="C0C0C0"/>
                  </a:outerShdw>
                </a:effectLst>
                <a:uLnTx/>
                <a:uFillTx/>
                <a:latin typeface="Arial" pitchFamily="34" charset="0"/>
                <a:ea typeface="黑体" pitchFamily="49" charset="-122"/>
                <a:cs typeface="+mn-cs"/>
              </a:rPr>
              <a:t>生物化学实验</a:t>
            </a:r>
          </a:p>
        </p:txBody>
      </p:sp>
      <p:sp>
        <p:nvSpPr>
          <p:cNvPr id="4100" name="Rectangle 4"/>
          <p:cNvSpPr>
            <a:spLocks noChangeArrowheads="1"/>
          </p:cNvSpPr>
          <p:nvPr/>
        </p:nvSpPr>
        <p:spPr bwMode="auto">
          <a:xfrm>
            <a:off x="266700" y="0"/>
            <a:ext cx="8553450"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marL="0" marR="0" lvl="0" indent="0" algn="just" defTabSz="914400" rtl="0" eaLnBrk="1" fontAlgn="base" latinLnBrk="1"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53A9FF"/>
                </a:solidFill>
                <a:effectLst>
                  <a:outerShdw blurRad="38100" dist="38100" dir="2700000" algn="tl">
                    <a:srgbClr val="C0C0C0"/>
                  </a:outerShdw>
                </a:effectLst>
                <a:uLnTx/>
                <a:uFillTx/>
                <a:latin typeface="华文仿宋" pitchFamily="2" charset="-122"/>
                <a:ea typeface="华文仿宋" pitchFamily="2" charset="-122"/>
                <a:cs typeface="+mn-cs"/>
              </a:rPr>
              <a:t>生物化学实验系列（</a:t>
            </a:r>
            <a:r>
              <a:rPr kumimoji="0" lang="en-US" altLang="zh-CN" sz="2800" b="1" i="0" u="none" strike="noStrike" kern="1200" cap="none" spc="0" normalizeH="0" baseline="0" noProof="0" dirty="0" smtClean="0">
                <a:ln>
                  <a:noFill/>
                </a:ln>
                <a:solidFill>
                  <a:srgbClr val="53A9FF"/>
                </a:solidFill>
                <a:effectLst>
                  <a:outerShdw blurRad="38100" dist="38100" dir="2700000" algn="tl">
                    <a:srgbClr val="C0C0C0"/>
                  </a:outerShdw>
                </a:effectLst>
                <a:uLnTx/>
                <a:uFillTx/>
                <a:latin typeface="华文仿宋" pitchFamily="2" charset="-122"/>
                <a:ea typeface="华文仿宋" pitchFamily="2" charset="-122"/>
                <a:cs typeface="+mn-cs"/>
              </a:rPr>
              <a:t>64</a:t>
            </a:r>
            <a:r>
              <a:rPr kumimoji="0" lang="zh-CN" altLang="en-US" sz="2800" b="1" i="0" u="none" strike="noStrike" kern="1200" cap="none" spc="0" normalizeH="0" baseline="0" noProof="0" dirty="0" smtClean="0">
                <a:ln>
                  <a:noFill/>
                </a:ln>
                <a:solidFill>
                  <a:srgbClr val="53A9FF"/>
                </a:solidFill>
                <a:effectLst>
                  <a:outerShdw blurRad="38100" dist="38100" dir="2700000" algn="tl">
                    <a:srgbClr val="C0C0C0"/>
                  </a:outerShdw>
                </a:effectLst>
                <a:uLnTx/>
                <a:uFillTx/>
                <a:latin typeface="华文仿宋" pitchFamily="2" charset="-122"/>
                <a:ea typeface="华文仿宋" pitchFamily="2" charset="-122"/>
                <a:cs typeface="+mn-cs"/>
              </a:rPr>
              <a:t>学时）</a:t>
            </a:r>
          </a:p>
        </p:txBody>
      </p:sp>
    </p:spTree>
    <p:extLst>
      <p:ext uri="{BB962C8B-B14F-4D97-AF65-F5344CB8AC3E}">
        <p14:creationId xmlns:p14="http://schemas.microsoft.com/office/powerpoint/2010/main" val="1690499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6" name="Text Box 310"/>
          <p:cNvSpPr txBox="1">
            <a:spLocks noChangeArrowheads="1"/>
          </p:cNvSpPr>
          <p:nvPr/>
        </p:nvSpPr>
        <p:spPr bwMode="auto">
          <a:xfrm>
            <a:off x="720725" y="1465263"/>
            <a:ext cx="7777163" cy="55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葡聚糖凝胶</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7" name="Rectangle 3"/>
          <p:cNvSpPr txBox="1">
            <a:spLocks noChangeArrowheads="1"/>
          </p:cNvSpPr>
          <p:nvPr/>
        </p:nvSpPr>
        <p:spPr bwMode="auto">
          <a:xfrm>
            <a:off x="561975" y="2060848"/>
            <a:ext cx="8355013" cy="4464496"/>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商品</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名： </a:t>
            </a:r>
            <a:r>
              <a:rPr lang="en-US" altLang="zh-CN" sz="2400" b="1" dirty="0" err="1">
                <a:latin typeface="Arial" panose="020B0604020202020204" pitchFamily="34" charset="0"/>
                <a:ea typeface="幼圆" panose="02010509060101010101" pitchFamily="49" charset="-122"/>
                <a:cs typeface="Arial" panose="020B0604020202020204" pitchFamily="34" charset="0"/>
              </a:rPr>
              <a:t>sephadex</a:t>
            </a:r>
            <a:r>
              <a:rPr lang="en-US" altLang="zh-CN" sz="2400" b="1" dirty="0">
                <a:latin typeface="Arial" panose="020B0604020202020204" pitchFamily="34" charset="0"/>
                <a:ea typeface="幼圆" panose="02010509060101010101" pitchFamily="49" charset="-122"/>
                <a:cs typeface="Arial" panose="020B0604020202020204" pitchFamily="34" charset="0"/>
              </a:rPr>
              <a:t>-G</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最基本骨架是</a:t>
            </a:r>
            <a:r>
              <a:rPr lang="zh-CN" altLang="en-US" sz="2400" b="1" dirty="0">
                <a:solidFill>
                  <a:srgbClr val="FF0000"/>
                </a:solidFill>
                <a:latin typeface="Arial" panose="020B0604020202020204" pitchFamily="34" charset="0"/>
                <a:ea typeface="幼圆" panose="02010509060101010101" pitchFamily="49" charset="-122"/>
                <a:cs typeface="Arial" panose="020B0604020202020204" pitchFamily="34" charset="0"/>
              </a:rPr>
              <a:t>葡聚糖</a:t>
            </a:r>
            <a:r>
              <a:rPr lang="zh-CN" altLang="en-US" sz="2400" b="1" dirty="0">
                <a:latin typeface="Arial" panose="020B0604020202020204" pitchFamily="34" charset="0"/>
                <a:ea typeface="幼圆" panose="02010509060101010101" pitchFamily="49" charset="-122"/>
                <a:cs typeface="Arial" panose="020B0604020202020204" pitchFamily="34" charset="0"/>
              </a:rPr>
              <a:t>，右旋葡萄糖分子间通过</a:t>
            </a:r>
            <a:r>
              <a:rPr lang="en-US" altLang="zh-CN" sz="2400" b="1" dirty="0" smtClean="0">
                <a:latin typeface="Arial" panose="020B0604020202020204" pitchFamily="34" charset="0"/>
                <a:ea typeface="幼圆" panose="02010509060101010101" pitchFamily="49" charset="-122"/>
                <a:cs typeface="Arial" panose="020B0604020202020204" pitchFamily="34" charset="0"/>
              </a:rPr>
              <a:t>α-1,6-</a:t>
            </a:r>
            <a:r>
              <a:rPr lang="zh-CN" altLang="en-US" sz="2400" b="1" dirty="0">
                <a:latin typeface="Arial" panose="020B0604020202020204" pitchFamily="34" charset="0"/>
                <a:ea typeface="幼圆" panose="02010509060101010101" pitchFamily="49" charset="-122"/>
                <a:cs typeface="Arial" panose="020B0604020202020204" pitchFamily="34" charset="0"/>
              </a:rPr>
              <a:t>糖苷</a:t>
            </a:r>
            <a:r>
              <a:rPr lang="zh-CN" altLang="en-US" sz="2400" b="1" dirty="0" smtClean="0">
                <a:latin typeface="Arial" panose="020B0604020202020204" pitchFamily="34" charset="0"/>
                <a:ea typeface="幼圆" panose="02010509060101010101" pitchFamily="49" charset="-122"/>
                <a:cs typeface="Arial" panose="020B0604020202020204" pitchFamily="34" charset="0"/>
              </a:rPr>
              <a:t>键（约</a:t>
            </a:r>
            <a:r>
              <a:rPr lang="zh-CN" altLang="en-US" sz="2400" b="1" dirty="0">
                <a:latin typeface="Arial" panose="020B0604020202020204" pitchFamily="34" charset="0"/>
                <a:ea typeface="幼圆" panose="02010509060101010101" pitchFamily="49" charset="-122"/>
                <a:cs typeface="Arial" panose="020B0604020202020204" pitchFamily="34" charset="0"/>
              </a:rPr>
              <a:t>占</a:t>
            </a:r>
            <a:r>
              <a:rPr lang="en-US" altLang="zh-CN" sz="2400" b="1" dirty="0">
                <a:latin typeface="Arial" panose="020B0604020202020204" pitchFamily="34" charset="0"/>
                <a:ea typeface="幼圆" panose="02010509060101010101" pitchFamily="49" charset="-122"/>
                <a:cs typeface="Arial" panose="020B0604020202020204" pitchFamily="34" charset="0"/>
              </a:rPr>
              <a:t>95%</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smtClean="0">
                <a:latin typeface="Arial" panose="020B0604020202020204" pitchFamily="34" charset="0"/>
                <a:ea typeface="幼圆" panose="02010509060101010101" pitchFamily="49" charset="-122"/>
                <a:cs typeface="Arial" panose="020B0604020202020204" pitchFamily="34" charset="0"/>
              </a:rPr>
              <a:t>α-1,3-</a:t>
            </a:r>
            <a:r>
              <a:rPr lang="zh-CN" altLang="en-US" sz="2400" b="1" dirty="0">
                <a:latin typeface="Arial" panose="020B0604020202020204" pitchFamily="34" charset="0"/>
                <a:ea typeface="幼圆" panose="02010509060101010101" pitchFamily="49" charset="-122"/>
                <a:cs typeface="Arial" panose="020B0604020202020204" pitchFamily="34" charset="0"/>
              </a:rPr>
              <a:t>糖苷键（约占</a:t>
            </a:r>
            <a:r>
              <a:rPr lang="en-US" altLang="zh-CN" sz="2400" b="1" dirty="0">
                <a:latin typeface="Arial" panose="020B0604020202020204" pitchFamily="34" charset="0"/>
                <a:ea typeface="幼圆" panose="02010509060101010101" pitchFamily="49" charset="-122"/>
                <a:cs typeface="Arial" panose="020B0604020202020204" pitchFamily="34" charset="0"/>
              </a:rPr>
              <a:t>5%</a:t>
            </a:r>
            <a:r>
              <a:rPr lang="zh-CN" altLang="en-US" sz="2400" b="1" dirty="0">
                <a:latin typeface="Arial" panose="020B0604020202020204" pitchFamily="34" charset="0"/>
                <a:ea typeface="幼圆" panose="02010509060101010101" pitchFamily="49" charset="-122"/>
                <a:cs typeface="Arial" panose="020B0604020202020204" pitchFamily="34" charset="0"/>
              </a:rPr>
              <a:t>，形成分支）</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以</a:t>
            </a:r>
            <a:r>
              <a:rPr lang="en-US" altLang="zh-CN" sz="2400" b="1" dirty="0">
                <a:latin typeface="Arial" panose="020B0604020202020204" pitchFamily="34" charset="0"/>
                <a:ea typeface="幼圆" panose="02010509060101010101" pitchFamily="49" charset="-122"/>
                <a:cs typeface="Arial" panose="020B0604020202020204" pitchFamily="34" charset="0"/>
              </a:rPr>
              <a:t>1-</a:t>
            </a:r>
            <a:r>
              <a:rPr lang="zh-CN" altLang="en-US" sz="2400" b="1" dirty="0">
                <a:latin typeface="Arial" panose="020B0604020202020204" pitchFamily="34" charset="0"/>
                <a:ea typeface="幼圆" panose="02010509060101010101" pitchFamily="49" charset="-122"/>
                <a:cs typeface="Arial" panose="020B0604020202020204" pitchFamily="34" charset="0"/>
              </a:rPr>
              <a:t>氯</a:t>
            </a:r>
            <a:r>
              <a:rPr lang="en-US" altLang="zh-CN"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smtClean="0">
                <a:latin typeface="Arial" panose="020B0604020202020204" pitchFamily="34" charset="0"/>
                <a:ea typeface="幼圆" panose="02010509060101010101" pitchFamily="49" charset="-122"/>
                <a:cs typeface="Arial" panose="020B0604020202020204" pitchFamily="34" charset="0"/>
              </a:rPr>
              <a:t>2,3-</a:t>
            </a:r>
            <a:r>
              <a:rPr lang="zh-CN" altLang="en-US" sz="2400" b="1" dirty="0">
                <a:latin typeface="Arial" panose="020B0604020202020204" pitchFamily="34" charset="0"/>
                <a:ea typeface="幼圆" panose="02010509060101010101" pitchFamily="49" charset="-122"/>
                <a:cs typeface="Arial" panose="020B0604020202020204" pitchFamily="34" charset="0"/>
              </a:rPr>
              <a:t>环氧丙烷为</a:t>
            </a:r>
            <a:r>
              <a:rPr lang="zh-CN" altLang="en-US" sz="2400" b="1" dirty="0" smtClean="0">
                <a:latin typeface="Arial" panose="020B0604020202020204" pitchFamily="34" charset="0"/>
                <a:ea typeface="幼圆" panose="02010509060101010101" pitchFamily="49" charset="-122"/>
                <a:cs typeface="Arial" panose="020B0604020202020204" pitchFamily="34" charset="0"/>
              </a:rPr>
              <a:t>交联剂连接</a:t>
            </a:r>
            <a:r>
              <a:rPr lang="zh-CN" altLang="en-US" sz="2400" b="1" dirty="0">
                <a:latin typeface="Arial" panose="020B0604020202020204" pitchFamily="34" charset="0"/>
                <a:ea typeface="幼圆" panose="02010509060101010101" pitchFamily="49" charset="-122"/>
                <a:cs typeface="Arial" panose="020B0604020202020204" pitchFamily="34" charset="0"/>
              </a:rPr>
              <a:t>为三维空间的网状结构</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分子内含大量羟基，具</a:t>
            </a:r>
            <a:r>
              <a:rPr lang="zh-CN" altLang="en-US" sz="2400" b="1" dirty="0">
                <a:solidFill>
                  <a:srgbClr val="FF0000"/>
                </a:solidFill>
                <a:latin typeface="Arial" panose="020B0604020202020204" pitchFamily="34" charset="0"/>
                <a:ea typeface="幼圆" panose="02010509060101010101" pitchFamily="49" charset="-122"/>
                <a:cs typeface="Arial" panose="020B0604020202020204" pitchFamily="34" charset="0"/>
              </a:rPr>
              <a:t>亲水性</a:t>
            </a:r>
            <a:r>
              <a:rPr lang="zh-CN" altLang="en-US" sz="2400" b="1" dirty="0">
                <a:latin typeface="Arial" panose="020B0604020202020204" pitchFamily="34" charset="0"/>
                <a:ea typeface="幼圆" panose="02010509060101010101" pitchFamily="49" charset="-122"/>
                <a:cs typeface="Arial" panose="020B0604020202020204" pitchFamily="34" charset="0"/>
              </a:rPr>
              <a:t>，能在水中溶胀</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a:t>
            </a:r>
            <a:r>
              <a:rPr lang="en-US" altLang="zh-CN" sz="2400" b="1" dirty="0" smtClean="0">
                <a:latin typeface="Arial" panose="020B0604020202020204" pitchFamily="34" charset="0"/>
                <a:ea typeface="幼圆" panose="02010509060101010101" pitchFamily="49" charset="-122"/>
                <a:cs typeface="Arial" panose="020B0604020202020204" pitchFamily="34" charset="0"/>
              </a:rPr>
              <a:t>G</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”反映凝胶</a:t>
            </a:r>
            <a:r>
              <a:rPr lang="zh-CN" altLang="en-US" sz="2400" b="1" dirty="0">
                <a:latin typeface="Arial" panose="020B0604020202020204" pitchFamily="34" charset="0"/>
                <a:ea typeface="幼圆" panose="02010509060101010101" pitchFamily="49" charset="-122"/>
                <a:cs typeface="Arial" panose="020B0604020202020204" pitchFamily="34" charset="0"/>
              </a:rPr>
              <a:t>的交联程度，膨胀程度及分布范围</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en-US" altLang="zh-CN" sz="2400" b="1" dirty="0" smtClean="0">
                <a:latin typeface="Arial" panose="020B0604020202020204" pitchFamily="34" charset="0"/>
                <a:ea typeface="幼圆" panose="02010509060101010101" pitchFamily="49" charset="-122"/>
                <a:cs typeface="Arial" panose="020B0604020202020204" pitchFamily="34" charset="0"/>
              </a:rPr>
              <a:t>G</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后面</a:t>
            </a:r>
            <a:r>
              <a:rPr lang="zh-CN" altLang="en-US" sz="2400" b="1" dirty="0">
                <a:latin typeface="Arial" panose="020B0604020202020204" pitchFamily="34" charset="0"/>
                <a:ea typeface="幼圆" panose="02010509060101010101" pitchFamily="49" charset="-122"/>
                <a:cs typeface="Arial" panose="020B0604020202020204" pitchFamily="34" charset="0"/>
              </a:rPr>
              <a:t>阿拉伯数为凝胶得水值的</a:t>
            </a:r>
            <a:r>
              <a:rPr lang="en-US" altLang="zh-CN" sz="2400" b="1" dirty="0">
                <a:latin typeface="Arial" panose="020B0604020202020204" pitchFamily="34" charset="0"/>
                <a:ea typeface="幼圆" panose="02010509060101010101" pitchFamily="49" charset="-122"/>
                <a:cs typeface="Arial" panose="020B0604020202020204" pitchFamily="34" charset="0"/>
              </a:rPr>
              <a:t>10</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倍</a:t>
            </a:r>
            <a:endParaRPr lang="en-US" altLang="zh-CN" sz="2400" b="1" dirty="0" smtClean="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en-US" altLang="zh-CN" sz="2400" b="1" dirty="0" smtClean="0">
                <a:latin typeface="Arial" panose="020B0604020202020204" pitchFamily="34" charset="0"/>
                <a:ea typeface="幼圆" panose="02010509060101010101" pitchFamily="49" charset="-122"/>
                <a:cs typeface="Arial" panose="020B0604020202020204" pitchFamily="34" charset="0"/>
              </a:rPr>
              <a:t>G-25 </a:t>
            </a:r>
            <a:r>
              <a:rPr lang="zh-CN" altLang="en-US" sz="2400" b="1" dirty="0">
                <a:latin typeface="Arial" panose="020B0604020202020204" pitchFamily="34" charset="0"/>
                <a:ea typeface="幼圆" panose="02010509060101010101" pitchFamily="49" charset="-122"/>
                <a:cs typeface="Arial" panose="020B0604020202020204" pitchFamily="34" charset="0"/>
              </a:rPr>
              <a:t>：每克凝胶膨胀时吸水</a:t>
            </a:r>
            <a:r>
              <a:rPr lang="en-US" altLang="zh-CN" sz="2400" b="1" dirty="0">
                <a:latin typeface="Arial" panose="020B0604020202020204" pitchFamily="34" charset="0"/>
                <a:ea typeface="幼圆" panose="02010509060101010101" pitchFamily="49" charset="-122"/>
                <a:cs typeface="Arial" panose="020B0604020202020204" pitchFamily="34" charset="0"/>
              </a:rPr>
              <a:t>2.5</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克</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Tree>
    <p:extLst>
      <p:ext uri="{BB962C8B-B14F-4D97-AF65-F5344CB8AC3E}">
        <p14:creationId xmlns:p14="http://schemas.microsoft.com/office/powerpoint/2010/main" val="459365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60截图20180415091718051"/>
          <p:cNvPicPr>
            <a:picLocks noChangeAspect="1"/>
          </p:cNvPicPr>
          <p:nvPr/>
        </p:nvPicPr>
        <p:blipFill rotWithShape="1">
          <a:blip r:embed="rId2"/>
          <a:srcRect l="5000" t="1676" r="5000" b="2823"/>
          <a:stretch/>
        </p:blipFill>
        <p:spPr>
          <a:xfrm>
            <a:off x="1187624" y="1268760"/>
            <a:ext cx="6821810" cy="5400600"/>
          </a:xfrm>
          <a:prstGeom prst="rect">
            <a:avLst/>
          </a:prstGeom>
        </p:spPr>
      </p:pic>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Tree>
    <p:extLst>
      <p:ext uri="{BB962C8B-B14F-4D97-AF65-F5344CB8AC3E}">
        <p14:creationId xmlns:p14="http://schemas.microsoft.com/office/powerpoint/2010/main" val="2669642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grpSp>
        <p:nvGrpSpPr>
          <p:cNvPr id="5" name="组合 4"/>
          <p:cNvGrpSpPr/>
          <p:nvPr/>
        </p:nvGrpSpPr>
        <p:grpSpPr>
          <a:xfrm>
            <a:off x="16443" y="1484784"/>
            <a:ext cx="9079506" cy="5033673"/>
            <a:chOff x="16443" y="1599183"/>
            <a:chExt cx="9079506" cy="5033673"/>
          </a:xfrm>
        </p:grpSpPr>
        <p:pic>
          <p:nvPicPr>
            <p:cNvPr id="2" name="图片 1"/>
            <p:cNvPicPr>
              <a:picLocks noChangeAspect="1"/>
            </p:cNvPicPr>
            <p:nvPr/>
          </p:nvPicPr>
          <p:blipFill>
            <a:blip r:embed="rId2"/>
            <a:stretch>
              <a:fillRect/>
            </a:stretch>
          </p:blipFill>
          <p:spPr>
            <a:xfrm>
              <a:off x="16443" y="2132856"/>
              <a:ext cx="9079506" cy="4500000"/>
            </a:xfrm>
            <a:prstGeom prst="rect">
              <a:avLst/>
            </a:prstGeom>
          </p:spPr>
        </p:pic>
        <p:sp>
          <p:nvSpPr>
            <p:cNvPr id="4" name="矩形 3"/>
            <p:cNvSpPr/>
            <p:nvPr/>
          </p:nvSpPr>
          <p:spPr>
            <a:xfrm>
              <a:off x="2908469" y="1599183"/>
              <a:ext cx="3278462" cy="461665"/>
            </a:xfrm>
            <a:prstGeom prst="rect">
              <a:avLst/>
            </a:prstGeom>
          </p:spPr>
          <p:txBody>
            <a:bodyPr wrap="none">
              <a:spAutoFit/>
            </a:bodyPr>
            <a:lstStyle/>
            <a:p>
              <a:r>
                <a:rPr lang="zh-CN" altLang="en-US" sz="2400" b="1" dirty="0" smtClean="0">
                  <a:solidFill>
                    <a:srgbClr val="003399"/>
                  </a:solidFill>
                  <a:latin typeface="Arial" panose="020B0604020202020204" pitchFamily="34" charset="0"/>
                  <a:ea typeface="幼圆" panose="02010509060101010101" pitchFamily="49" charset="-122"/>
                  <a:cs typeface="Arial" panose="020B0604020202020204" pitchFamily="34" charset="0"/>
                </a:rPr>
                <a:t>葡聚糖凝胶的分离范围</a:t>
              </a:r>
              <a:endParaRPr lang="zh-CN" altLang="en-US" sz="2400" dirty="0">
                <a:solidFill>
                  <a:srgbClr val="003399"/>
                </a:solidFill>
              </a:endParaRPr>
            </a:p>
          </p:txBody>
        </p:sp>
      </p:grpSp>
    </p:spTree>
    <p:extLst>
      <p:ext uri="{BB962C8B-B14F-4D97-AF65-F5344CB8AC3E}">
        <p14:creationId xmlns:p14="http://schemas.microsoft.com/office/powerpoint/2010/main" val="1579692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14337" descr="层析简图"/>
          <p:cNvPicPr>
            <a:picLocks noChangeAspect="1"/>
          </p:cNvPicPr>
          <p:nvPr/>
        </p:nvPicPr>
        <p:blipFill>
          <a:blip r:embed="rId2"/>
          <a:srcRect l="1997"/>
          <a:stretch>
            <a:fillRect/>
          </a:stretch>
        </p:blipFill>
        <p:spPr>
          <a:xfrm>
            <a:off x="1403648" y="1196752"/>
            <a:ext cx="7001828" cy="5515062"/>
          </a:xfrm>
          <a:prstGeom prst="rect">
            <a:avLst/>
          </a:prstGeom>
          <a:noFill/>
          <a:ln w="9525" cap="flat" cmpd="sng">
            <a:solidFill>
              <a:schemeClr val="accent1"/>
            </a:solidFill>
            <a:prstDash val="solid"/>
            <a:miter/>
            <a:headEnd type="none" w="med" len="med"/>
            <a:tailEnd type="none" w="med" len="med"/>
          </a:ln>
        </p:spPr>
      </p:pic>
      <p:sp>
        <p:nvSpPr>
          <p:cNvPr id="3"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4" name="Text Box 310"/>
          <p:cNvSpPr txBox="1">
            <a:spLocks noChangeArrowheads="1"/>
          </p:cNvSpPr>
          <p:nvPr/>
        </p:nvSpPr>
        <p:spPr bwMode="auto">
          <a:xfrm>
            <a:off x="720725" y="1465263"/>
            <a:ext cx="61091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凝胶层析简易装置</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Tree>
    <p:extLst>
      <p:ext uri="{BB962C8B-B14F-4D97-AF65-F5344CB8AC3E}">
        <p14:creationId xmlns:p14="http://schemas.microsoft.com/office/powerpoint/2010/main" val="1269575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6386" descr="层析柱"/>
          <p:cNvPicPr>
            <a:picLocks noChangeAspect="1"/>
          </p:cNvPicPr>
          <p:nvPr/>
        </p:nvPicPr>
        <p:blipFill>
          <a:blip r:embed="rId2"/>
          <a:stretch>
            <a:fillRect/>
          </a:stretch>
        </p:blipFill>
        <p:spPr>
          <a:xfrm>
            <a:off x="5580112" y="1312162"/>
            <a:ext cx="1490887" cy="3450338"/>
          </a:xfrm>
          <a:prstGeom prst="rect">
            <a:avLst/>
          </a:prstGeom>
          <a:noFill/>
          <a:ln w="9525">
            <a:noFill/>
          </a:ln>
        </p:spPr>
      </p:pic>
      <p:pic>
        <p:nvPicPr>
          <p:cNvPr id="16387" name="图片 16387" descr="紫外检测仪"/>
          <p:cNvPicPr>
            <a:picLocks noChangeAspect="1"/>
          </p:cNvPicPr>
          <p:nvPr/>
        </p:nvPicPr>
        <p:blipFill>
          <a:blip r:embed="rId3"/>
          <a:stretch>
            <a:fillRect/>
          </a:stretch>
        </p:blipFill>
        <p:spPr>
          <a:xfrm>
            <a:off x="3442127" y="4762500"/>
            <a:ext cx="2642041" cy="1916295"/>
          </a:xfrm>
          <a:prstGeom prst="rect">
            <a:avLst/>
          </a:prstGeom>
          <a:noFill/>
          <a:ln w="9525">
            <a:noFill/>
          </a:ln>
        </p:spPr>
      </p:pic>
      <p:pic>
        <p:nvPicPr>
          <p:cNvPr id="16388" name="图片 16388" descr="记录仪"/>
          <p:cNvPicPr>
            <a:picLocks noChangeAspect="1"/>
          </p:cNvPicPr>
          <p:nvPr/>
        </p:nvPicPr>
        <p:blipFill>
          <a:blip r:embed="rId4"/>
          <a:stretch>
            <a:fillRect/>
          </a:stretch>
        </p:blipFill>
        <p:spPr>
          <a:xfrm>
            <a:off x="224496" y="4969399"/>
            <a:ext cx="2664296" cy="1502495"/>
          </a:xfrm>
          <a:prstGeom prst="rect">
            <a:avLst/>
          </a:prstGeom>
          <a:noFill/>
          <a:ln w="9525">
            <a:noFill/>
          </a:ln>
        </p:spPr>
      </p:pic>
      <p:pic>
        <p:nvPicPr>
          <p:cNvPr id="16389" name="图片 16389" descr="恒流泵"/>
          <p:cNvPicPr>
            <a:picLocks noChangeAspect="1"/>
          </p:cNvPicPr>
          <p:nvPr/>
        </p:nvPicPr>
        <p:blipFill>
          <a:blip r:embed="rId5"/>
          <a:stretch>
            <a:fillRect/>
          </a:stretch>
        </p:blipFill>
        <p:spPr>
          <a:xfrm>
            <a:off x="3203848" y="1358581"/>
            <a:ext cx="2193821" cy="2250473"/>
          </a:xfrm>
          <a:prstGeom prst="rect">
            <a:avLst/>
          </a:prstGeom>
          <a:noFill/>
          <a:ln w="9525">
            <a:noFill/>
          </a:ln>
        </p:spPr>
      </p:pic>
      <p:pic>
        <p:nvPicPr>
          <p:cNvPr id="16390" name="图片 16390" descr="梯度混合仪"/>
          <p:cNvPicPr>
            <a:picLocks noChangeAspect="1"/>
          </p:cNvPicPr>
          <p:nvPr/>
        </p:nvPicPr>
        <p:blipFill>
          <a:blip r:embed="rId6"/>
          <a:stretch>
            <a:fillRect/>
          </a:stretch>
        </p:blipFill>
        <p:spPr>
          <a:xfrm>
            <a:off x="224496" y="1150324"/>
            <a:ext cx="2664296" cy="2664296"/>
          </a:xfrm>
          <a:prstGeom prst="rect">
            <a:avLst/>
          </a:prstGeom>
          <a:noFill/>
          <a:ln w="9525">
            <a:noFill/>
          </a:ln>
        </p:spPr>
      </p:pic>
      <p:sp>
        <p:nvSpPr>
          <p:cNvPr id="8"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pic>
        <p:nvPicPr>
          <p:cNvPr id="16385" name="图片 16385" descr="部分收集器"/>
          <p:cNvPicPr>
            <a:picLocks noChangeAspect="1"/>
          </p:cNvPicPr>
          <p:nvPr/>
        </p:nvPicPr>
        <p:blipFill rotWithShape="1">
          <a:blip r:embed="rId7"/>
          <a:srcRect t="1207" b="2658"/>
          <a:stretch/>
        </p:blipFill>
        <p:spPr>
          <a:xfrm>
            <a:off x="6757625" y="4182010"/>
            <a:ext cx="2422887" cy="2448272"/>
          </a:xfrm>
          <a:prstGeom prst="rect">
            <a:avLst/>
          </a:prstGeom>
          <a:noFill/>
          <a:ln w="9525">
            <a:noFill/>
          </a:ln>
        </p:spPr>
      </p:pic>
    </p:spTree>
    <p:extLst>
      <p:ext uri="{BB962C8B-B14F-4D97-AF65-F5344CB8AC3E}">
        <p14:creationId xmlns:p14="http://schemas.microsoft.com/office/powerpoint/2010/main" val="4215279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7409" descr="MF99-3自动核酸蛋白分离层析仪"/>
          <p:cNvPicPr>
            <a:picLocks noChangeAspect="1"/>
          </p:cNvPicPr>
          <p:nvPr/>
        </p:nvPicPr>
        <p:blipFill rotWithShape="1">
          <a:blip r:embed="rId2"/>
          <a:srcRect l="2530" r="3589"/>
          <a:stretch/>
        </p:blipFill>
        <p:spPr>
          <a:xfrm>
            <a:off x="56958" y="1700808"/>
            <a:ext cx="5307130" cy="4848588"/>
          </a:xfrm>
          <a:prstGeom prst="rect">
            <a:avLst/>
          </a:prstGeom>
          <a:noFill/>
          <a:ln w="9525">
            <a:noFill/>
          </a:ln>
        </p:spPr>
      </p:pic>
      <p:pic>
        <p:nvPicPr>
          <p:cNvPr id="17410" name="图片 17410" descr="13065572695VTESkSv"/>
          <p:cNvPicPr>
            <a:picLocks noChangeAspect="1"/>
          </p:cNvPicPr>
          <p:nvPr/>
        </p:nvPicPr>
        <p:blipFill rotWithShape="1">
          <a:blip r:embed="rId3"/>
          <a:srcRect l="7826" r="11401" b="4301"/>
          <a:stretch/>
        </p:blipFill>
        <p:spPr>
          <a:xfrm>
            <a:off x="5472608" y="1700808"/>
            <a:ext cx="3635896" cy="4862878"/>
          </a:xfrm>
          <a:prstGeom prst="rect">
            <a:avLst/>
          </a:prstGeom>
          <a:noFill/>
          <a:ln w="9525">
            <a:noFill/>
          </a:ln>
        </p:spPr>
      </p:pic>
      <p:sp>
        <p:nvSpPr>
          <p:cNvPr id="4"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Tree>
    <p:extLst>
      <p:ext uri="{BB962C8B-B14F-4D97-AF65-F5344CB8AC3E}">
        <p14:creationId xmlns:p14="http://schemas.microsoft.com/office/powerpoint/2010/main" val="811401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8" name="图片 3"/>
          <p:cNvPicPr>
            <a:picLocks noChangeAspect="1"/>
          </p:cNvPicPr>
          <p:nvPr/>
        </p:nvPicPr>
        <p:blipFill rotWithShape="1">
          <a:blip r:embed="rId2">
            <a:extLst>
              <a:ext uri="{28A0092B-C50C-407E-A947-70E740481C1C}">
                <a14:useLocalDpi xmlns:a14="http://schemas.microsoft.com/office/drawing/2010/main" val="0"/>
              </a:ext>
            </a:extLst>
          </a:blip>
          <a:srcRect r="4363"/>
          <a:stretch/>
        </p:blipFill>
        <p:spPr bwMode="auto">
          <a:xfrm>
            <a:off x="5067514" y="1916832"/>
            <a:ext cx="4089021"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10"/>
          <p:cNvSpPr txBox="1">
            <a:spLocks noChangeArrowheads="1"/>
          </p:cNvSpPr>
          <p:nvPr/>
        </p:nvSpPr>
        <p:spPr bwMode="auto">
          <a:xfrm>
            <a:off x="684212" y="1341438"/>
            <a:ext cx="82082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5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蛋白质含量测定</a:t>
            </a:r>
            <a:r>
              <a:rPr lang="en-US" altLang="zh-CN" sz="2800" b="1" dirty="0" smtClean="0">
                <a:solidFill>
                  <a:srgbClr val="003399"/>
                </a:solidFill>
                <a:effectLst>
                  <a:outerShdw blurRad="38100" dist="38100" dir="2700000" algn="tl">
                    <a:srgbClr val="C0C0C0"/>
                  </a:outerShdw>
                </a:effectLst>
                <a:latin typeface="Arial" pitchFamily="34" charset="0"/>
                <a:ea typeface="黑体" pitchFamily="49" charset="-122"/>
              </a:rPr>
              <a:t>—— </a:t>
            </a: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紫外吸收法</a:t>
            </a:r>
            <a:endParaRPr lang="en-US" altLang="zh-CN" sz="2800" b="1" dirty="0">
              <a:solidFill>
                <a:srgbClr val="FF0000"/>
              </a:solidFill>
              <a:latin typeface="Arial" panose="020B0604020202020204" pitchFamily="34" charset="0"/>
              <a:ea typeface="幼圆" panose="02010509060101010101" pitchFamily="49" charset="-122"/>
            </a:endParaRPr>
          </a:p>
        </p:txBody>
      </p:sp>
      <p:sp>
        <p:nvSpPr>
          <p:cNvPr id="20" name="矩形 2"/>
          <p:cNvSpPr>
            <a:spLocks noChangeArrowheads="1"/>
          </p:cNvSpPr>
          <p:nvPr/>
        </p:nvSpPr>
        <p:spPr bwMode="auto">
          <a:xfrm>
            <a:off x="539750" y="3663082"/>
            <a:ext cx="84963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95288"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latinLnBrk="0" hangingPunct="1">
              <a:lnSpc>
                <a:spcPct val="150000"/>
              </a:lnSpc>
              <a:spcBef>
                <a:spcPct val="0"/>
              </a:spcBef>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在一定浓度范围内，蛋白质</a:t>
            </a:r>
            <a:endParaRPr lang="en-US" altLang="zh-CN" sz="2400" b="1" dirty="0" smtClean="0">
              <a:latin typeface="Arial" panose="020B0604020202020204" pitchFamily="34" charset="0"/>
              <a:ea typeface="幼圆" panose="02010509060101010101" pitchFamily="49" charset="-122"/>
              <a:sym typeface="Wingdings" panose="05000000000000000000" pitchFamily="2" charset="2"/>
            </a:endParaRPr>
          </a:p>
          <a:p>
            <a:pPr marL="0" indent="0" eaLnBrk="1" latinLnBrk="0" hangingPunct="1">
              <a:lnSpc>
                <a:spcPct val="150000"/>
              </a:lnSpc>
              <a:spcBef>
                <a:spcPct val="0"/>
              </a:spcBef>
              <a:buFontTx/>
              <a:buNone/>
              <a:defRPr/>
            </a:pPr>
            <a:r>
              <a:rPr lang="en-US" altLang="zh-CN" sz="2400" b="1" dirty="0" smtClean="0">
                <a:latin typeface="Arial" panose="020B0604020202020204" pitchFamily="34" charset="0"/>
                <a:ea typeface="幼圆" panose="02010509060101010101" pitchFamily="49" charset="-122"/>
                <a:sym typeface="Wingdings" panose="05000000000000000000" pitchFamily="2" charset="2"/>
              </a:rPr>
              <a:t>    </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溶液在</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A</a:t>
            </a:r>
            <a:r>
              <a:rPr lang="en-US" altLang="zh-CN" sz="2400" b="1" baseline="-25000" dirty="0" smtClean="0">
                <a:latin typeface="Arial" panose="020B0604020202020204" pitchFamily="34" charset="0"/>
                <a:ea typeface="幼圆" panose="02010509060101010101" pitchFamily="49" charset="-122"/>
                <a:sym typeface="Wingdings" panose="05000000000000000000" pitchFamily="2" charset="2"/>
              </a:rPr>
              <a:t>280</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与其浓度呈正比</a:t>
            </a:r>
            <a:endParaRPr lang="en-US" altLang="zh-CN" sz="2400" b="1" dirty="0" smtClean="0">
              <a:latin typeface="Arial" panose="020B0604020202020204" pitchFamily="34" charset="0"/>
              <a:ea typeface="幼圆" panose="02010509060101010101" pitchFamily="49" charset="-122"/>
              <a:cs typeface="Arial" panose="020B0604020202020204" pitchFamily="34" charset="0"/>
            </a:endParaRPr>
          </a:p>
          <a:p>
            <a:pPr eaLnBrk="1" latinLnBrk="0" hangingPunct="1">
              <a:lnSpc>
                <a:spcPct val="150000"/>
              </a:lnSpc>
              <a:spcBef>
                <a:spcPct val="0"/>
              </a:spcBef>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适用范围：</a:t>
            </a:r>
            <a:r>
              <a:rPr lang="en-US" altLang="zh-CN" sz="2400" b="1" dirty="0" smtClean="0">
                <a:latin typeface="Arial" panose="020B0604020202020204" pitchFamily="34" charset="0"/>
                <a:ea typeface="幼圆" panose="02010509060101010101" pitchFamily="49" charset="-122"/>
                <a:cs typeface="Arial" panose="020B0604020202020204" pitchFamily="34" charset="0"/>
              </a:rPr>
              <a:t>50-100</a:t>
            </a:r>
            <a:r>
              <a:rPr lang="el-GR" altLang="zh-CN" sz="2400" b="1" dirty="0" smtClean="0">
                <a:latin typeface="Times New Roman" panose="02020603050405020304" pitchFamily="18" charset="0"/>
                <a:ea typeface="幼圆" panose="02010509060101010101" pitchFamily="49" charset="-122"/>
                <a:cs typeface="Times New Roman" panose="02020603050405020304" pitchFamily="18" charset="0"/>
              </a:rPr>
              <a:t>μ</a:t>
            </a:r>
            <a:r>
              <a:rPr lang="en-US" altLang="zh-CN" sz="2400" b="1" dirty="0" smtClean="0">
                <a:latin typeface="Arial" panose="020B0604020202020204" pitchFamily="34" charset="0"/>
                <a:ea typeface="幼圆" panose="02010509060101010101" pitchFamily="49" charset="-122"/>
                <a:cs typeface="Arial" panose="020B0604020202020204" pitchFamily="34" charset="0"/>
              </a:rPr>
              <a:t>g</a:t>
            </a:r>
          </a:p>
          <a:p>
            <a:pPr eaLnBrk="1" latinLnBrk="0" hangingPunct="1">
              <a:lnSpc>
                <a:spcPct val="150000"/>
              </a:lnSpc>
              <a:spcBef>
                <a:spcPct val="0"/>
              </a:spcBef>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干扰因素：</a:t>
            </a:r>
            <a:r>
              <a:rPr lang="en-US" altLang="zh-CN" sz="2400" b="1" dirty="0" smtClean="0">
                <a:latin typeface="Arial" panose="020B0604020202020204" pitchFamily="34" charset="0"/>
                <a:ea typeface="幼圆" panose="02010509060101010101" pitchFamily="49" charset="-122"/>
                <a:cs typeface="Arial" panose="020B0604020202020204" pitchFamily="34" charset="0"/>
              </a:rPr>
              <a:t>pH</a:t>
            </a:r>
            <a:r>
              <a:rPr lang="zh-CN" altLang="en-US" sz="2400" b="1" dirty="0" smtClean="0">
                <a:latin typeface="Arial" panose="020B0604020202020204" pitchFamily="34" charset="0"/>
                <a:ea typeface="幼圆" panose="02010509060101010101" pitchFamily="49" charset="-122"/>
                <a:cs typeface="Arial" panose="020B0604020202020204" pitchFamily="34" charset="0"/>
              </a:rPr>
              <a:t>、核酸、嘧啶等干扰</a:t>
            </a:r>
            <a:endParaRPr lang="en-US" altLang="zh-CN" sz="2400" b="1" dirty="0" smtClean="0">
              <a:latin typeface="Arial" panose="020B0604020202020204" pitchFamily="34" charset="0"/>
              <a:ea typeface="幼圆" panose="02010509060101010101" pitchFamily="49" charset="-122"/>
              <a:cs typeface="Arial" panose="020B0604020202020204" pitchFamily="34" charset="0"/>
            </a:endParaRPr>
          </a:p>
          <a:p>
            <a:pPr eaLnBrk="1" latinLnBrk="0" hangingPunct="1">
              <a:lnSpc>
                <a:spcPct val="150000"/>
              </a:lnSpc>
              <a:spcBef>
                <a:spcPct val="0"/>
              </a:spcBef>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优点：快速、不消耗样品、低盐浓度不干扰</a:t>
            </a:r>
          </a:p>
        </p:txBody>
      </p:sp>
    </p:spTree>
    <p:extLst>
      <p:ext uri="{BB962C8B-B14F-4D97-AF65-F5344CB8AC3E}">
        <p14:creationId xmlns:p14="http://schemas.microsoft.com/office/powerpoint/2010/main" val="2527562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10"/>
          <p:cNvSpPr txBox="1">
            <a:spLocks noChangeArrowheads="1"/>
          </p:cNvSpPr>
          <p:nvPr/>
        </p:nvSpPr>
        <p:spPr bwMode="auto">
          <a:xfrm>
            <a:off x="684212" y="1341438"/>
            <a:ext cx="8208267"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5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蛋白质含量测定</a:t>
            </a:r>
            <a:r>
              <a:rPr lang="en-US" altLang="zh-CN" sz="2800" b="1" dirty="0" smtClean="0">
                <a:solidFill>
                  <a:srgbClr val="003399"/>
                </a:solidFill>
                <a:effectLst>
                  <a:outerShdw blurRad="38100" dist="38100" dir="2700000" algn="tl">
                    <a:srgbClr val="C0C0C0"/>
                  </a:outerShdw>
                </a:effectLst>
                <a:latin typeface="Arial" pitchFamily="34" charset="0"/>
                <a:ea typeface="黑体" pitchFamily="49" charset="-122"/>
              </a:rPr>
              <a:t>——</a:t>
            </a: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考马斯亮蓝法（</a:t>
            </a:r>
            <a:r>
              <a:rPr lang="en-US" altLang="zh-CN" sz="2800" b="1" dirty="0" smtClean="0">
                <a:solidFill>
                  <a:srgbClr val="003399"/>
                </a:solidFill>
                <a:effectLst>
                  <a:outerShdw blurRad="38100" dist="38100" dir="2700000" algn="tl">
                    <a:srgbClr val="C0C0C0"/>
                  </a:outerShdw>
                </a:effectLst>
                <a:latin typeface="Arial" pitchFamily="34" charset="0"/>
                <a:ea typeface="黑体" pitchFamily="49" charset="-122"/>
              </a:rPr>
              <a:t>Bradford</a:t>
            </a: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法）</a:t>
            </a:r>
            <a:endParaRPr lang="en-US" altLang="zh-CN" sz="2800" b="1" dirty="0">
              <a:solidFill>
                <a:srgbClr val="FF0000"/>
              </a:solidFill>
              <a:latin typeface="Arial" panose="020B0604020202020204" pitchFamily="34" charset="0"/>
              <a:ea typeface="幼圆" panose="02010509060101010101" pitchFamily="49" charset="-122"/>
            </a:endParaRPr>
          </a:p>
        </p:txBody>
      </p:sp>
      <p:sp>
        <p:nvSpPr>
          <p:cNvPr id="56324" name="矩形 2"/>
          <p:cNvSpPr>
            <a:spLocks noChangeArrowheads="1"/>
          </p:cNvSpPr>
          <p:nvPr/>
        </p:nvSpPr>
        <p:spPr bwMode="auto">
          <a:xfrm>
            <a:off x="539750" y="2060575"/>
            <a:ext cx="84963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95288"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latinLnBrk="0" hangingPunct="1">
              <a:lnSpc>
                <a:spcPct val="150000"/>
              </a:lnSpc>
              <a:spcBef>
                <a:spcPct val="0"/>
              </a:spcBef>
              <a:buFont typeface="Wingdings" panose="05000000000000000000" pitchFamily="2" charset="2"/>
              <a:buChar char="Ø"/>
            </a:pPr>
            <a:r>
              <a:rPr lang="en-US" altLang="zh-CN" sz="2400" b="1" dirty="0">
                <a:latin typeface="Arial" panose="020B0604020202020204" pitchFamily="34" charset="0"/>
                <a:ea typeface="幼圆" panose="02010509060101010101" pitchFamily="49" charset="-122"/>
                <a:cs typeface="Arial" panose="020B0604020202020204" pitchFamily="34" charset="0"/>
              </a:rPr>
              <a:t>G-250</a:t>
            </a:r>
            <a:r>
              <a:rPr lang="zh-CN" altLang="en-US" sz="2400" b="1" dirty="0">
                <a:latin typeface="Arial" panose="020B0604020202020204" pitchFamily="34" charset="0"/>
                <a:ea typeface="幼圆" panose="02010509060101010101" pitchFamily="49" charset="-122"/>
                <a:cs typeface="Arial" panose="020B0604020202020204" pitchFamily="34" charset="0"/>
              </a:rPr>
              <a:t>与蛋白质结合后，由棕红色（酸性，</a:t>
            </a:r>
            <a:r>
              <a:rPr lang="en-US" altLang="zh-CN" sz="2400" b="1" dirty="0">
                <a:latin typeface="Arial" panose="020B0604020202020204" pitchFamily="34" charset="0"/>
                <a:ea typeface="幼圆" panose="02010509060101010101" pitchFamily="49" charset="-122"/>
                <a:cs typeface="Arial" panose="020B0604020202020204" pitchFamily="34" charset="0"/>
              </a:rPr>
              <a:t>465nm</a:t>
            </a:r>
            <a:r>
              <a:rPr lang="zh-CN" altLang="en-US" sz="2400" b="1" dirty="0">
                <a:latin typeface="Arial" panose="020B0604020202020204" pitchFamily="34" charset="0"/>
                <a:ea typeface="幼圆" panose="02010509060101010101" pitchFamily="49" charset="-122"/>
                <a:cs typeface="Arial" panose="020B0604020202020204" pitchFamily="34" charset="0"/>
              </a:rPr>
              <a:t>）变蓝色（</a:t>
            </a:r>
            <a:r>
              <a:rPr lang="en-US" altLang="zh-CN" sz="2400" b="1" dirty="0">
                <a:latin typeface="Arial" panose="020B0604020202020204" pitchFamily="34" charset="0"/>
                <a:ea typeface="幼圆" panose="02010509060101010101" pitchFamily="49" charset="-122"/>
                <a:cs typeface="Arial" panose="020B0604020202020204" pitchFamily="34" charset="0"/>
              </a:rPr>
              <a:t>595nm</a:t>
            </a:r>
            <a:r>
              <a:rPr lang="zh-CN" altLang="en-US" sz="2400" b="1" dirty="0">
                <a:latin typeface="Arial" panose="020B0604020202020204" pitchFamily="34" charset="0"/>
                <a:ea typeface="幼圆" panose="02010509060101010101" pitchFamily="49" charset="-122"/>
                <a:cs typeface="Arial" panose="020B0604020202020204" pitchFamily="34" charset="0"/>
              </a:rPr>
              <a:t>）</a:t>
            </a:r>
            <a:endParaRPr lang="en-US" altLang="zh-CN" sz="2400" b="1" dirty="0">
              <a:latin typeface="Arial" panose="020B0604020202020204" pitchFamily="34" charset="0"/>
              <a:ea typeface="幼圆" panose="02010509060101010101" pitchFamily="49" charset="-122"/>
              <a:cs typeface="Arial" panose="020B0604020202020204" pitchFamily="34" charset="0"/>
            </a:endParaRP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适用范围：</a:t>
            </a:r>
            <a:r>
              <a:rPr lang="en-US" altLang="zh-CN" sz="2400" b="1" dirty="0">
                <a:latin typeface="Arial" panose="020B0604020202020204" pitchFamily="34" charset="0"/>
                <a:ea typeface="幼圆" panose="02010509060101010101" pitchFamily="49" charset="-122"/>
                <a:cs typeface="Arial" panose="020B0604020202020204" pitchFamily="34" charset="0"/>
              </a:rPr>
              <a:t>5</a:t>
            </a:r>
            <a:r>
              <a:rPr lang="el-GR" altLang="zh-CN" sz="2400" b="1" dirty="0">
                <a:latin typeface="Times New Roman" panose="02020603050405020304" pitchFamily="18" charset="0"/>
                <a:ea typeface="幼圆" panose="02010509060101010101" pitchFamily="49" charset="-122"/>
                <a:cs typeface="Times New Roman" panose="02020603050405020304" pitchFamily="18" charset="0"/>
              </a:rPr>
              <a:t>μ</a:t>
            </a:r>
            <a:r>
              <a:rPr lang="en-US" altLang="zh-CN" sz="2400" b="1" dirty="0">
                <a:latin typeface="Arial" panose="020B0604020202020204" pitchFamily="34" charset="0"/>
                <a:ea typeface="幼圆" panose="02010509060101010101" pitchFamily="49" charset="-122"/>
                <a:cs typeface="Arial" panose="020B0604020202020204" pitchFamily="34" charset="0"/>
              </a:rPr>
              <a:t>g</a:t>
            </a: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干扰因素：强碱性缓冲液、</a:t>
            </a:r>
            <a:r>
              <a:rPr lang="en-US" altLang="zh-CN" sz="2400" b="1" dirty="0">
                <a:latin typeface="Arial" panose="020B0604020202020204" pitchFamily="34" charset="0"/>
                <a:ea typeface="幼圆" panose="02010509060101010101" pitchFamily="49" charset="-122"/>
                <a:cs typeface="Arial" panose="020B0604020202020204" pitchFamily="34" charset="0"/>
              </a:rPr>
              <a:t>TritonX-100</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SDS</a:t>
            </a: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优点：</a:t>
            </a:r>
            <a:r>
              <a:rPr lang="zh-CN" altLang="en-US" sz="2400" b="1" dirty="0">
                <a:latin typeface="Arial" panose="020B0604020202020204" pitchFamily="34" charset="0"/>
                <a:ea typeface="幼圆" panose="02010509060101010101" pitchFamily="49" charset="-122"/>
                <a:sym typeface="Wingdings" panose="05000000000000000000" pitchFamily="2" charset="2"/>
              </a:rPr>
              <a:t>灵敏度高、操作快速</a:t>
            </a:r>
          </a:p>
        </p:txBody>
      </p:sp>
      <p:sp>
        <p:nvSpPr>
          <p:cNvPr id="4"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Tree>
    <p:extLst>
      <p:ext uri="{BB962C8B-B14F-4D97-AF65-F5344CB8AC3E}">
        <p14:creationId xmlns:p14="http://schemas.microsoft.com/office/powerpoint/2010/main" val="2870134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09810" y="2735867"/>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蛋白</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盐析</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8" name="任意多边形 7"/>
          <p:cNvSpPr/>
          <p:nvPr/>
        </p:nvSpPr>
        <p:spPr>
          <a:xfrm>
            <a:off x="1504629" y="3046704"/>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9" name="任意多边形 8"/>
          <p:cNvSpPr/>
          <p:nvPr/>
        </p:nvSpPr>
        <p:spPr>
          <a:xfrm>
            <a:off x="2035448" y="2735867"/>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1157146"/>
              <a:satOff val="6140"/>
              <a:lumOff val="9706"/>
              <a:alphaOff val="0"/>
            </a:schemeClr>
          </a:fillRef>
          <a:effectRef idx="2">
            <a:schemeClr val="accent4">
              <a:hueOff val="1157146"/>
              <a:satOff val="6140"/>
              <a:lumOff val="9706"/>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凝胶</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溶胀</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10" name="任意多边形 9"/>
          <p:cNvSpPr/>
          <p:nvPr/>
        </p:nvSpPr>
        <p:spPr>
          <a:xfrm>
            <a:off x="3430267" y="3046704"/>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1322452"/>
              <a:satOff val="7017"/>
              <a:lumOff val="11092"/>
              <a:alphaOff val="0"/>
            </a:schemeClr>
          </a:fillRef>
          <a:effectRef idx="2">
            <a:schemeClr val="accent4">
              <a:hueOff val="1322452"/>
              <a:satOff val="7017"/>
              <a:lumOff val="11092"/>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11" name="任意多边形 10"/>
          <p:cNvSpPr/>
          <p:nvPr/>
        </p:nvSpPr>
        <p:spPr>
          <a:xfrm>
            <a:off x="3961086" y="2735867"/>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2314291"/>
              <a:satOff val="12280"/>
              <a:lumOff val="19412"/>
              <a:alphaOff val="0"/>
            </a:schemeClr>
          </a:fillRef>
          <a:effectRef idx="2">
            <a:schemeClr val="accent4">
              <a:hueOff val="2314291"/>
              <a:satOff val="12280"/>
              <a:lumOff val="19412"/>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层析柱准备</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12" name="任意多边形 11"/>
          <p:cNvSpPr/>
          <p:nvPr/>
        </p:nvSpPr>
        <p:spPr>
          <a:xfrm>
            <a:off x="5355905" y="3046704"/>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2644904"/>
              <a:satOff val="14035"/>
              <a:lumOff val="22185"/>
              <a:alphaOff val="0"/>
            </a:schemeClr>
          </a:fillRef>
          <a:effectRef idx="2">
            <a:schemeClr val="accent4">
              <a:hueOff val="2644904"/>
              <a:satOff val="14035"/>
              <a:lumOff val="22185"/>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13" name="任意多边形 12"/>
          <p:cNvSpPr/>
          <p:nvPr/>
        </p:nvSpPr>
        <p:spPr>
          <a:xfrm>
            <a:off x="5886724" y="2735867"/>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3471437"/>
              <a:satOff val="18421"/>
              <a:lumOff val="29118"/>
              <a:alphaOff val="0"/>
            </a:schemeClr>
          </a:fillRef>
          <a:effectRef idx="2">
            <a:schemeClr val="accent4">
              <a:hueOff val="3471437"/>
              <a:satOff val="18421"/>
              <a:lumOff val="29118"/>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装柱</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14" name="任意多边形 13"/>
          <p:cNvSpPr/>
          <p:nvPr/>
        </p:nvSpPr>
        <p:spPr>
          <a:xfrm>
            <a:off x="7281543" y="3046704"/>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3967356"/>
              <a:satOff val="21052"/>
              <a:lumOff val="33277"/>
              <a:alphaOff val="0"/>
            </a:schemeClr>
          </a:fillRef>
          <a:effectRef idx="2">
            <a:schemeClr val="accent4">
              <a:hueOff val="3967356"/>
              <a:satOff val="21052"/>
              <a:lumOff val="33277"/>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15" name="任意多边形 14"/>
          <p:cNvSpPr/>
          <p:nvPr/>
        </p:nvSpPr>
        <p:spPr>
          <a:xfrm>
            <a:off x="7812360" y="2735867"/>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4628582"/>
              <a:satOff val="24561"/>
              <a:lumOff val="38824"/>
              <a:alphaOff val="0"/>
            </a:schemeClr>
          </a:fillRef>
          <a:effectRef idx="2">
            <a:schemeClr val="accent4">
              <a:hueOff val="4628582"/>
              <a:satOff val="24561"/>
              <a:lumOff val="38824"/>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平衡</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16" name="任意多边形 15"/>
          <p:cNvSpPr/>
          <p:nvPr/>
        </p:nvSpPr>
        <p:spPr>
          <a:xfrm rot="5400000">
            <a:off x="8244360" y="4221128"/>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5289809"/>
              <a:satOff val="28070"/>
              <a:lumOff val="44370"/>
              <a:alphaOff val="0"/>
            </a:schemeClr>
          </a:fillRef>
          <a:effectRef idx="2">
            <a:schemeClr val="accent4">
              <a:hueOff val="5289809"/>
              <a:satOff val="28070"/>
              <a:lumOff val="44370"/>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17" name="任意多边形 16"/>
          <p:cNvSpPr/>
          <p:nvPr/>
        </p:nvSpPr>
        <p:spPr>
          <a:xfrm>
            <a:off x="7812360" y="4946713"/>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5785728"/>
              <a:satOff val="30701"/>
              <a:lumOff val="48529"/>
              <a:alphaOff val="0"/>
            </a:schemeClr>
          </a:fillRef>
          <a:effectRef idx="2">
            <a:schemeClr val="accent4">
              <a:hueOff val="5785728"/>
              <a:satOff val="30701"/>
              <a:lumOff val="48529"/>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检验</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sp>
        <p:nvSpPr>
          <p:cNvPr id="18" name="任意多边形 17"/>
          <p:cNvSpPr/>
          <p:nvPr/>
        </p:nvSpPr>
        <p:spPr>
          <a:xfrm flipH="1">
            <a:off x="3430267" y="5257550"/>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6612260"/>
              <a:satOff val="35087"/>
              <a:lumOff val="55462"/>
              <a:alphaOff val="0"/>
            </a:schemeClr>
          </a:fillRef>
          <a:effectRef idx="2">
            <a:schemeClr val="accent4">
              <a:hueOff val="6612260"/>
              <a:satOff val="35087"/>
              <a:lumOff val="55462"/>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19" name="任意多边形 18"/>
          <p:cNvSpPr/>
          <p:nvPr/>
        </p:nvSpPr>
        <p:spPr>
          <a:xfrm>
            <a:off x="5886724" y="4946713"/>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6942873"/>
              <a:satOff val="36841"/>
              <a:lumOff val="58235"/>
              <a:alphaOff val="0"/>
            </a:schemeClr>
          </a:fillRef>
          <a:effectRef idx="2">
            <a:schemeClr val="accent4">
              <a:hueOff val="6942873"/>
              <a:satOff val="36841"/>
              <a:lumOff val="58235"/>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上样</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收集</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p:txBody>
      </p:sp>
      <p:sp>
        <p:nvSpPr>
          <p:cNvPr id="20" name="任意多边形 19"/>
          <p:cNvSpPr/>
          <p:nvPr/>
        </p:nvSpPr>
        <p:spPr>
          <a:xfrm flipH="1">
            <a:off x="5355905" y="5257550"/>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7934713"/>
              <a:satOff val="42105"/>
              <a:lumOff val="66555"/>
              <a:alphaOff val="0"/>
            </a:schemeClr>
          </a:fillRef>
          <a:effectRef idx="2">
            <a:schemeClr val="accent4">
              <a:hueOff val="7934713"/>
              <a:satOff val="42105"/>
              <a:lumOff val="66555"/>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21" name="任意多边形 20"/>
          <p:cNvSpPr/>
          <p:nvPr/>
        </p:nvSpPr>
        <p:spPr>
          <a:xfrm>
            <a:off x="3961086" y="4946713"/>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8100018"/>
              <a:satOff val="42982"/>
              <a:lumOff val="67941"/>
              <a:alphaOff val="0"/>
            </a:schemeClr>
          </a:fillRef>
          <a:effectRef idx="2">
            <a:schemeClr val="accent4">
              <a:hueOff val="8100018"/>
              <a:satOff val="42982"/>
              <a:lumOff val="67941"/>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鉴定</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p:txBody>
      </p:sp>
      <p:sp>
        <p:nvSpPr>
          <p:cNvPr id="22" name="任意多边形 21"/>
          <p:cNvSpPr/>
          <p:nvPr/>
        </p:nvSpPr>
        <p:spPr>
          <a:xfrm flipH="1">
            <a:off x="7281543" y="5257550"/>
            <a:ext cx="360000" cy="360000"/>
          </a:xfrm>
          <a:custGeom>
            <a:avLst/>
            <a:gdLst>
              <a:gd name="connsiteX0" fmla="*/ 0 w 149142"/>
              <a:gd name="connsiteY0" fmla="*/ 34894 h 174468"/>
              <a:gd name="connsiteX1" fmla="*/ 74571 w 149142"/>
              <a:gd name="connsiteY1" fmla="*/ 34894 h 174468"/>
              <a:gd name="connsiteX2" fmla="*/ 74571 w 149142"/>
              <a:gd name="connsiteY2" fmla="*/ 0 h 174468"/>
              <a:gd name="connsiteX3" fmla="*/ 149142 w 149142"/>
              <a:gd name="connsiteY3" fmla="*/ 87234 h 174468"/>
              <a:gd name="connsiteX4" fmla="*/ 74571 w 149142"/>
              <a:gd name="connsiteY4" fmla="*/ 174468 h 174468"/>
              <a:gd name="connsiteX5" fmla="*/ 74571 w 149142"/>
              <a:gd name="connsiteY5" fmla="*/ 139574 h 174468"/>
              <a:gd name="connsiteX6" fmla="*/ 0 w 149142"/>
              <a:gd name="connsiteY6" fmla="*/ 139574 h 174468"/>
              <a:gd name="connsiteX7" fmla="*/ 0 w 149142"/>
              <a:gd name="connsiteY7" fmla="*/ 34894 h 1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42" h="174468">
                <a:moveTo>
                  <a:pt x="0" y="34894"/>
                </a:moveTo>
                <a:lnTo>
                  <a:pt x="74571" y="34894"/>
                </a:lnTo>
                <a:lnTo>
                  <a:pt x="74571" y="0"/>
                </a:lnTo>
                <a:lnTo>
                  <a:pt x="149142" y="87234"/>
                </a:lnTo>
                <a:lnTo>
                  <a:pt x="74571" y="174468"/>
                </a:lnTo>
                <a:lnTo>
                  <a:pt x="74571" y="139574"/>
                </a:lnTo>
                <a:lnTo>
                  <a:pt x="0" y="139574"/>
                </a:lnTo>
                <a:lnTo>
                  <a:pt x="0" y="34894"/>
                </a:lnTo>
                <a:close/>
              </a:path>
            </a:pathLst>
          </a:custGeom>
        </p:spPr>
        <p:style>
          <a:lnRef idx="0">
            <a:schemeClr val="lt1">
              <a:hueOff val="0"/>
              <a:satOff val="0"/>
              <a:lumOff val="0"/>
              <a:alphaOff val="0"/>
            </a:schemeClr>
          </a:lnRef>
          <a:fillRef idx="3">
            <a:schemeClr val="accent4">
              <a:hueOff val="9257164"/>
              <a:satOff val="49122"/>
              <a:lumOff val="77647"/>
              <a:alphaOff val="0"/>
            </a:schemeClr>
          </a:fillRef>
          <a:effectRef idx="2">
            <a:schemeClr val="accent4">
              <a:hueOff val="9257164"/>
              <a:satOff val="49122"/>
              <a:lumOff val="77647"/>
              <a:alphaOff val="0"/>
            </a:schemeClr>
          </a:effectRef>
          <a:fontRef idx="minor">
            <a:schemeClr val="lt1"/>
          </a:fontRef>
        </p:style>
        <p:txBody>
          <a:bodyPr spcFirstLastPara="0" vert="horz" wrap="square" lIns="0" tIns="34894" rIns="44743" bIns="34894" numCol="1" spcCol="1270" anchor="ctr" anchorCtr="0">
            <a:noAutofit/>
          </a:bodyPr>
          <a:lstStyle/>
          <a:p>
            <a:pPr lvl="0" algn="ctr" defTabSz="311150">
              <a:lnSpc>
                <a:spcPct val="90000"/>
              </a:lnSpc>
              <a:spcBef>
                <a:spcPct val="0"/>
              </a:spcBef>
              <a:spcAft>
                <a:spcPct val="35000"/>
              </a:spcAft>
            </a:pPr>
            <a:endParaRPr lang="zh-CN" altLang="en-US" sz="2400" b="1" kern="1200">
              <a:latin typeface="Arial" panose="020B0604020202020204" pitchFamily="34" charset="0"/>
              <a:ea typeface="幼圆" panose="02010509060101010101" pitchFamily="49" charset="-122"/>
              <a:cs typeface="Arial" panose="020B0604020202020204" pitchFamily="34" charset="0"/>
            </a:endParaRPr>
          </a:p>
        </p:txBody>
      </p:sp>
      <p:sp>
        <p:nvSpPr>
          <p:cNvPr id="23" name="任意多边形 22"/>
          <p:cNvSpPr/>
          <p:nvPr/>
        </p:nvSpPr>
        <p:spPr>
          <a:xfrm>
            <a:off x="2035448" y="4946713"/>
            <a:ext cx="1224000" cy="981675"/>
          </a:xfrm>
          <a:custGeom>
            <a:avLst/>
            <a:gdLst>
              <a:gd name="connsiteX0" fmla="*/ 0 w 703503"/>
              <a:gd name="connsiteY0" fmla="*/ 70350 h 981675"/>
              <a:gd name="connsiteX1" fmla="*/ 70350 w 703503"/>
              <a:gd name="connsiteY1" fmla="*/ 0 h 981675"/>
              <a:gd name="connsiteX2" fmla="*/ 633153 w 703503"/>
              <a:gd name="connsiteY2" fmla="*/ 0 h 981675"/>
              <a:gd name="connsiteX3" fmla="*/ 703503 w 703503"/>
              <a:gd name="connsiteY3" fmla="*/ 70350 h 981675"/>
              <a:gd name="connsiteX4" fmla="*/ 703503 w 703503"/>
              <a:gd name="connsiteY4" fmla="*/ 911325 h 981675"/>
              <a:gd name="connsiteX5" fmla="*/ 633153 w 703503"/>
              <a:gd name="connsiteY5" fmla="*/ 981675 h 981675"/>
              <a:gd name="connsiteX6" fmla="*/ 70350 w 703503"/>
              <a:gd name="connsiteY6" fmla="*/ 981675 h 981675"/>
              <a:gd name="connsiteX7" fmla="*/ 0 w 703503"/>
              <a:gd name="connsiteY7" fmla="*/ 911325 h 981675"/>
              <a:gd name="connsiteX8" fmla="*/ 0 w 703503"/>
              <a:gd name="connsiteY8" fmla="*/ 70350 h 9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503" h="981675">
                <a:moveTo>
                  <a:pt x="0" y="70350"/>
                </a:moveTo>
                <a:cubicBezTo>
                  <a:pt x="0" y="31497"/>
                  <a:pt x="31497" y="0"/>
                  <a:pt x="70350" y="0"/>
                </a:cubicBezTo>
                <a:lnTo>
                  <a:pt x="633153" y="0"/>
                </a:lnTo>
                <a:cubicBezTo>
                  <a:pt x="672006" y="0"/>
                  <a:pt x="703503" y="31497"/>
                  <a:pt x="703503" y="70350"/>
                </a:cubicBezTo>
                <a:lnTo>
                  <a:pt x="703503" y="911325"/>
                </a:lnTo>
                <a:cubicBezTo>
                  <a:pt x="703503" y="950178"/>
                  <a:pt x="672006" y="981675"/>
                  <a:pt x="633153" y="981675"/>
                </a:cubicBezTo>
                <a:lnTo>
                  <a:pt x="70350" y="981675"/>
                </a:lnTo>
                <a:cubicBezTo>
                  <a:pt x="31497" y="981675"/>
                  <a:pt x="0" y="950178"/>
                  <a:pt x="0" y="911325"/>
                </a:cubicBezTo>
                <a:lnTo>
                  <a:pt x="0" y="70350"/>
                </a:lnTo>
                <a:close/>
              </a:path>
            </a:pathLst>
          </a:custGeom>
        </p:spPr>
        <p:style>
          <a:lnRef idx="0">
            <a:schemeClr val="lt1">
              <a:hueOff val="0"/>
              <a:satOff val="0"/>
              <a:lumOff val="0"/>
              <a:alphaOff val="0"/>
            </a:schemeClr>
          </a:lnRef>
          <a:fillRef idx="3">
            <a:schemeClr val="accent4">
              <a:hueOff val="9257164"/>
              <a:satOff val="49122"/>
              <a:lumOff val="77647"/>
              <a:alphaOff val="0"/>
            </a:schemeClr>
          </a:fillRef>
          <a:effectRef idx="2">
            <a:schemeClr val="accent4">
              <a:hueOff val="9257164"/>
              <a:satOff val="49122"/>
              <a:lumOff val="77647"/>
              <a:alphaOff val="0"/>
            </a:schemeClr>
          </a:effectRef>
          <a:fontRef idx="minor">
            <a:schemeClr val="lt1"/>
          </a:fontRef>
        </p:style>
        <p:txBody>
          <a:bodyPr spcFirstLastPara="0" vert="horz" wrap="square" lIns="89185" tIns="89185" rIns="89185" bIns="89185" numCol="1" spcCol="1270" anchor="ctr" anchorCtr="0">
            <a:noAutofit/>
          </a:bodyPr>
          <a:lstStyle/>
          <a:p>
            <a:pPr lvl="0" algn="ctr" defTabSz="800100">
              <a:lnSpc>
                <a:spcPct val="90000"/>
              </a:lnSpc>
              <a:spcBef>
                <a:spcPct val="0"/>
              </a:spcBef>
              <a:spcAft>
                <a:spcPct val="35000"/>
              </a:spcAft>
            </a:pP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再生</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p:txBody>
      </p:sp>
      <p:sp>
        <p:nvSpPr>
          <p:cNvPr id="4"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360363" y="1439863"/>
            <a:ext cx="83534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buFont typeface="Wingdings" panose="05000000000000000000" pitchFamily="2" charset="2"/>
              <a:buChar char="u"/>
              <a:defRPr/>
            </a:pPr>
            <a:r>
              <a:rPr lang="en-US" altLang="zh-CN" sz="3200" dirty="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实验</a:t>
            </a:r>
            <a:r>
              <a:rPr lang="zh-CN" altLang="en-US" sz="3200" dirty="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步骤</a:t>
            </a:r>
            <a:endParaRPr lang="zh-CN" altLang="en-US"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9372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12" name="Text Box 310"/>
          <p:cNvSpPr txBox="1">
            <a:spLocks noChangeArrowheads="1"/>
          </p:cNvSpPr>
          <p:nvPr/>
        </p:nvSpPr>
        <p:spPr bwMode="auto">
          <a:xfrm>
            <a:off x="720725" y="1465263"/>
            <a:ext cx="7777163" cy="55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蛋白质盐析与溶解</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13" name="Rectangle 4"/>
          <p:cNvSpPr>
            <a:spLocks noChangeArrowheads="1"/>
          </p:cNvSpPr>
          <p:nvPr/>
        </p:nvSpPr>
        <p:spPr bwMode="auto">
          <a:xfrm>
            <a:off x="251396" y="2132856"/>
            <a:ext cx="3600450" cy="587176"/>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ctr" eaLnBrk="1" hangingPunct="1">
              <a:lnSpc>
                <a:spcPct val="140000"/>
              </a:lnSpc>
              <a:spcBef>
                <a:spcPct val="0"/>
              </a:spcBef>
              <a:buFont typeface="Wingdings" panose="05000000000000000000" pitchFamily="2" charset="2"/>
              <a:buNone/>
            </a:pPr>
            <a:r>
              <a:rPr lang="zh-CN" altLang="en-US" sz="2400" b="1" dirty="0">
                <a:latin typeface="Arial" panose="020B0604020202020204" pitchFamily="34" charset="0"/>
                <a:ea typeface="幼圆" panose="02010509060101010101" pitchFamily="49" charset="-122"/>
                <a:sym typeface="Wingdings" panose="05000000000000000000" pitchFamily="2" charset="2"/>
              </a:rPr>
              <a:t>取蛋清稀释液</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2.5mL</a:t>
            </a:r>
            <a:endParaRPr lang="zh-CN" altLang="en-US" sz="2400" b="1" dirty="0">
              <a:latin typeface="Arial" panose="020B0604020202020204" pitchFamily="34" charset="0"/>
              <a:ea typeface="幼圆" panose="02010509060101010101" pitchFamily="49" charset="-122"/>
              <a:sym typeface="Wingdings" panose="05000000000000000000" pitchFamily="2" charset="2"/>
            </a:endParaRPr>
          </a:p>
        </p:txBody>
      </p:sp>
      <p:sp>
        <p:nvSpPr>
          <p:cNvPr id="14" name="Rectangle 4"/>
          <p:cNvSpPr>
            <a:spLocks noChangeArrowheads="1"/>
          </p:cNvSpPr>
          <p:nvPr/>
        </p:nvSpPr>
        <p:spPr bwMode="auto">
          <a:xfrm>
            <a:off x="179314" y="3429000"/>
            <a:ext cx="3744614" cy="1006719"/>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ctr" eaLnBrk="1" hangingPunct="1">
              <a:lnSpc>
                <a:spcPct val="140000"/>
              </a:lnSpc>
              <a:spcBef>
                <a:spcPct val="0"/>
              </a:spcBef>
              <a:buFont typeface="Wingdings" panose="05000000000000000000" pitchFamily="2" charset="2"/>
              <a:buNone/>
            </a:pPr>
            <a:r>
              <a:rPr lang="en-US" altLang="zh-CN" sz="2400" b="1" dirty="0" smtClean="0">
                <a:latin typeface="Arial" panose="020B0604020202020204" pitchFamily="34" charset="0"/>
                <a:ea typeface="幼圆" panose="02010509060101010101" pitchFamily="49" charset="-122"/>
                <a:sym typeface="Wingdings" panose="05000000000000000000" pitchFamily="2" charset="2"/>
              </a:rPr>
              <a:t>2mL</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上清</a:t>
            </a:r>
            <a:endParaRPr lang="en-US" altLang="zh-CN" sz="2400" b="1" dirty="0" smtClean="0">
              <a:latin typeface="Arial" panose="020B0604020202020204" pitchFamily="34" charset="0"/>
              <a:ea typeface="幼圆" panose="02010509060101010101" pitchFamily="49" charset="-122"/>
              <a:sym typeface="Wingdings" panose="05000000000000000000" pitchFamily="2" charset="2"/>
            </a:endParaRPr>
          </a:p>
          <a:p>
            <a:pPr algn="ctr" eaLnBrk="1" hangingPunct="1">
              <a:lnSpc>
                <a:spcPct val="140000"/>
              </a:lnSpc>
              <a:spcBef>
                <a:spcPct val="0"/>
              </a:spcBef>
              <a:buFont typeface="Wingdings" panose="05000000000000000000" pitchFamily="2" charset="2"/>
              <a:buNone/>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加</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2mL</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饱和</a:t>
            </a:r>
            <a:r>
              <a:rPr lang="zh-CN" altLang="en-US" sz="2400" b="1" dirty="0">
                <a:latin typeface="Arial" panose="020B0604020202020204" pitchFamily="34" charset="0"/>
                <a:ea typeface="幼圆" panose="02010509060101010101" pitchFamily="49" charset="-122"/>
                <a:sym typeface="Wingdings" panose="05000000000000000000" pitchFamily="2" charset="2"/>
              </a:rPr>
              <a:t>硫酸铵溶液</a:t>
            </a:r>
          </a:p>
        </p:txBody>
      </p:sp>
      <p:grpSp>
        <p:nvGrpSpPr>
          <p:cNvPr id="15" name="组合 3"/>
          <p:cNvGrpSpPr>
            <a:grpSpLocks/>
          </p:cNvGrpSpPr>
          <p:nvPr/>
        </p:nvGrpSpPr>
        <p:grpSpPr bwMode="auto">
          <a:xfrm>
            <a:off x="1907407" y="2846425"/>
            <a:ext cx="3960737" cy="503238"/>
            <a:chOff x="1619375" y="2597151"/>
            <a:chExt cx="3961756" cy="503237"/>
          </a:xfrm>
        </p:grpSpPr>
        <p:sp>
          <p:nvSpPr>
            <p:cNvPr id="16" name="AutoShape 12"/>
            <p:cNvSpPr>
              <a:spLocks noChangeArrowheads="1"/>
            </p:cNvSpPr>
            <p:nvPr/>
          </p:nvSpPr>
          <p:spPr bwMode="auto">
            <a:xfrm>
              <a:off x="1619375" y="2714625"/>
              <a:ext cx="360362" cy="360363"/>
            </a:xfrm>
            <a:prstGeom prst="downArrow">
              <a:avLst>
                <a:gd name="adj1" fmla="val 50000"/>
                <a:gd name="adj2" fmla="val 25000"/>
              </a:avLst>
            </a:prstGeom>
            <a:solidFill>
              <a:srgbClr val="C600EE"/>
            </a:solidFill>
            <a:ln>
              <a:noFill/>
            </a:ln>
            <a:effectLst>
              <a:outerShdw dist="23000" dir="5400000" algn="ctr" rotWithShape="0">
                <a:srgbClr val="000000">
                  <a:alpha val="3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hangingPunct="1">
                <a:spcBef>
                  <a:spcPct val="0"/>
                </a:spcBef>
                <a:buFontTx/>
                <a:buNone/>
              </a:pPr>
              <a:endParaRPr lang="zh-CN" altLang="en-US" sz="2400">
                <a:solidFill>
                  <a:srgbClr val="FFFFFF"/>
                </a:solidFill>
              </a:endParaRPr>
            </a:p>
          </p:txBody>
        </p:sp>
        <p:sp>
          <p:nvSpPr>
            <p:cNvPr id="17" name="Rectangle 4"/>
            <p:cNvSpPr>
              <a:spLocks noChangeArrowheads="1"/>
            </p:cNvSpPr>
            <p:nvPr/>
          </p:nvSpPr>
          <p:spPr bwMode="auto">
            <a:xfrm>
              <a:off x="1979787" y="2597151"/>
              <a:ext cx="3601344" cy="503237"/>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just" eaLnBrk="1" hangingPunct="1">
                <a:lnSpc>
                  <a:spcPct val="140000"/>
                </a:lnSpc>
                <a:spcBef>
                  <a:spcPct val="0"/>
                </a:spcBef>
                <a:buFont typeface="Wingdings" panose="05000000000000000000" pitchFamily="2" charset="2"/>
                <a:buNone/>
              </a:pPr>
              <a:r>
                <a:rPr lang="en-US" altLang="zh-CN" sz="2400" b="1" dirty="0">
                  <a:latin typeface="Arial" panose="020B0604020202020204" pitchFamily="34" charset="0"/>
                  <a:ea typeface="幼圆" panose="02010509060101010101" pitchFamily="49" charset="-122"/>
                  <a:sym typeface="Wingdings" panose="05000000000000000000" pitchFamily="2" charset="2"/>
                </a:rPr>
                <a:t>2000</a:t>
              </a:r>
              <a:r>
                <a:rPr lang="zh-CN" altLang="en-US" sz="2400" b="1" dirty="0">
                  <a:latin typeface="Arial" panose="020B0604020202020204" pitchFamily="34" charset="0"/>
                  <a:ea typeface="幼圆" panose="02010509060101010101" pitchFamily="49" charset="-122"/>
                  <a:sym typeface="Wingdings" panose="05000000000000000000" pitchFamily="2" charset="2"/>
                </a:rPr>
                <a:t>转</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/min</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a:t>
              </a:r>
              <a:r>
                <a:rPr lang="zh-CN" altLang="en-US" sz="2400" b="1" dirty="0">
                  <a:latin typeface="Arial" panose="020B0604020202020204" pitchFamily="34" charset="0"/>
                  <a:ea typeface="幼圆" panose="02010509060101010101" pitchFamily="49" charset="-122"/>
                  <a:sym typeface="Wingdings" panose="05000000000000000000" pitchFamily="2" charset="2"/>
                </a:rPr>
                <a:t>离心</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5min</a:t>
              </a:r>
              <a:endParaRPr lang="zh-CN" altLang="en-US" sz="2400" b="1" dirty="0">
                <a:latin typeface="Arial" panose="020B0604020202020204" pitchFamily="34" charset="0"/>
                <a:ea typeface="幼圆" panose="02010509060101010101" pitchFamily="49" charset="-122"/>
                <a:sym typeface="Wingdings" panose="05000000000000000000" pitchFamily="2" charset="2"/>
              </a:endParaRPr>
            </a:p>
          </p:txBody>
        </p:sp>
      </p:grpSp>
      <p:grpSp>
        <p:nvGrpSpPr>
          <p:cNvPr id="18" name="组合 3"/>
          <p:cNvGrpSpPr>
            <a:grpSpLocks/>
          </p:cNvGrpSpPr>
          <p:nvPr/>
        </p:nvGrpSpPr>
        <p:grpSpPr bwMode="auto">
          <a:xfrm>
            <a:off x="1907407" y="4581128"/>
            <a:ext cx="3960737" cy="889794"/>
            <a:chOff x="1619375" y="2597151"/>
            <a:chExt cx="3961756" cy="889792"/>
          </a:xfrm>
        </p:grpSpPr>
        <p:sp>
          <p:nvSpPr>
            <p:cNvPr id="19" name="AutoShape 12"/>
            <p:cNvSpPr>
              <a:spLocks noChangeArrowheads="1"/>
            </p:cNvSpPr>
            <p:nvPr/>
          </p:nvSpPr>
          <p:spPr bwMode="auto">
            <a:xfrm>
              <a:off x="1619375" y="2861865"/>
              <a:ext cx="360362" cy="360363"/>
            </a:xfrm>
            <a:prstGeom prst="downArrow">
              <a:avLst>
                <a:gd name="adj1" fmla="val 50000"/>
                <a:gd name="adj2" fmla="val 25000"/>
              </a:avLst>
            </a:prstGeom>
            <a:solidFill>
              <a:srgbClr val="C600EE"/>
            </a:solidFill>
            <a:ln>
              <a:noFill/>
            </a:ln>
            <a:effectLst>
              <a:outerShdw dist="23000" dir="5400000" algn="ctr" rotWithShape="0">
                <a:srgbClr val="000000">
                  <a:alpha val="3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hangingPunct="1">
                <a:spcBef>
                  <a:spcPct val="0"/>
                </a:spcBef>
                <a:buFontTx/>
                <a:buNone/>
              </a:pPr>
              <a:endParaRPr lang="zh-CN" altLang="en-US" sz="2400">
                <a:solidFill>
                  <a:srgbClr val="FFFFFF"/>
                </a:solidFill>
              </a:endParaRPr>
            </a:p>
          </p:txBody>
        </p:sp>
        <p:sp>
          <p:nvSpPr>
            <p:cNvPr id="20" name="Rectangle 4"/>
            <p:cNvSpPr>
              <a:spLocks noChangeArrowheads="1"/>
            </p:cNvSpPr>
            <p:nvPr/>
          </p:nvSpPr>
          <p:spPr bwMode="auto">
            <a:xfrm>
              <a:off x="1979787" y="2597151"/>
              <a:ext cx="3601344" cy="88979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just" eaLnBrk="1" hangingPunct="1">
                <a:lnSpc>
                  <a:spcPct val="140000"/>
                </a:lnSpc>
                <a:spcBef>
                  <a:spcPct val="0"/>
                </a:spcBef>
                <a:buFont typeface="Wingdings" panose="05000000000000000000" pitchFamily="2" charset="2"/>
                <a:buNone/>
              </a:pPr>
              <a:r>
                <a:rPr lang="zh-CN" altLang="en-US" sz="2400" b="1" dirty="0">
                  <a:latin typeface="Arial" panose="020B0604020202020204" pitchFamily="34" charset="0"/>
                  <a:ea typeface="幼圆" panose="02010509060101010101" pitchFamily="49" charset="-122"/>
                  <a:sym typeface="Wingdings" panose="05000000000000000000" pitchFamily="2" charset="2"/>
                </a:rPr>
                <a:t>混匀，放置</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15min</a:t>
              </a:r>
            </a:p>
            <a:p>
              <a:pPr algn="just" eaLnBrk="1" hangingPunct="1">
                <a:lnSpc>
                  <a:spcPct val="140000"/>
                </a:lnSpc>
                <a:spcBef>
                  <a:spcPct val="0"/>
                </a:spcBef>
                <a:buFont typeface="Wingdings" panose="05000000000000000000" pitchFamily="2" charset="2"/>
                <a:buNone/>
              </a:pPr>
              <a:r>
                <a:rPr lang="en-US" altLang="zh-CN" sz="2400" b="1" dirty="0">
                  <a:latin typeface="Arial" panose="020B0604020202020204" pitchFamily="34" charset="0"/>
                  <a:ea typeface="幼圆" panose="02010509060101010101" pitchFamily="49" charset="-122"/>
                  <a:sym typeface="Wingdings" panose="05000000000000000000" pitchFamily="2" charset="2"/>
                </a:rPr>
                <a:t>3000</a:t>
              </a:r>
              <a:r>
                <a:rPr lang="zh-CN" altLang="en-US" sz="2400" b="1" dirty="0">
                  <a:latin typeface="Arial" panose="020B0604020202020204" pitchFamily="34" charset="0"/>
                  <a:ea typeface="幼圆" panose="02010509060101010101" pitchFamily="49" charset="-122"/>
                  <a:sym typeface="Wingdings" panose="05000000000000000000" pitchFamily="2" charset="2"/>
                </a:rPr>
                <a:t>转</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/min</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a:t>
              </a:r>
              <a:r>
                <a:rPr lang="zh-CN" altLang="en-US" sz="2400" b="1" dirty="0">
                  <a:latin typeface="Arial" panose="020B0604020202020204" pitchFamily="34" charset="0"/>
                  <a:ea typeface="幼圆" panose="02010509060101010101" pitchFamily="49" charset="-122"/>
                  <a:sym typeface="Wingdings" panose="05000000000000000000" pitchFamily="2" charset="2"/>
                </a:rPr>
                <a:t>离心</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5min</a:t>
              </a:r>
              <a:endParaRPr lang="zh-CN" altLang="en-US" sz="2400" b="1" dirty="0">
                <a:latin typeface="Arial" panose="020B0604020202020204" pitchFamily="34" charset="0"/>
                <a:ea typeface="幼圆" panose="02010509060101010101" pitchFamily="49" charset="-122"/>
                <a:sym typeface="Wingdings" panose="05000000000000000000" pitchFamily="2" charset="2"/>
              </a:endParaRPr>
            </a:p>
          </p:txBody>
        </p:sp>
      </p:grpSp>
      <p:sp>
        <p:nvSpPr>
          <p:cNvPr id="24" name="Rectangle 4"/>
          <p:cNvSpPr>
            <a:spLocks noChangeArrowheads="1"/>
          </p:cNvSpPr>
          <p:nvPr/>
        </p:nvSpPr>
        <p:spPr bwMode="auto">
          <a:xfrm>
            <a:off x="647701" y="5661248"/>
            <a:ext cx="2807841" cy="100811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ctr" eaLnBrk="1" hangingPunct="1">
              <a:lnSpc>
                <a:spcPct val="140000"/>
              </a:lnSpc>
              <a:spcBef>
                <a:spcPct val="0"/>
              </a:spcBef>
              <a:buFont typeface="Wingdings" panose="05000000000000000000" pitchFamily="2" charset="2"/>
              <a:buNone/>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取沉淀</a:t>
            </a:r>
            <a:endParaRPr lang="en-US" altLang="zh-CN" sz="2400" b="1" dirty="0" smtClean="0">
              <a:latin typeface="Arial" panose="020B0604020202020204" pitchFamily="34" charset="0"/>
              <a:ea typeface="幼圆" panose="02010509060101010101" pitchFamily="49" charset="-122"/>
              <a:sym typeface="Wingdings" panose="05000000000000000000" pitchFamily="2" charset="2"/>
            </a:endParaRPr>
          </a:p>
          <a:p>
            <a:pPr algn="ctr" eaLnBrk="1" hangingPunct="1">
              <a:lnSpc>
                <a:spcPct val="140000"/>
              </a:lnSpc>
              <a:spcBef>
                <a:spcPct val="0"/>
              </a:spcBef>
              <a:buFont typeface="Wingdings" panose="05000000000000000000" pitchFamily="2" charset="2"/>
              <a:buNone/>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加</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3mL</a:t>
            </a:r>
            <a:r>
              <a:rPr lang="zh-CN" altLang="en-US" sz="2400" b="1" dirty="0" smtClean="0">
                <a:latin typeface="Arial" panose="020B0604020202020204" pitchFamily="34" charset="0"/>
                <a:ea typeface="幼圆" panose="02010509060101010101" pitchFamily="49" charset="-122"/>
                <a:sym typeface="Wingdings" panose="05000000000000000000" pitchFamily="2" charset="2"/>
              </a:rPr>
              <a:t>蒸馏水溶解</a:t>
            </a:r>
            <a:endParaRPr lang="zh-CN" altLang="en-US" sz="2400" b="1" dirty="0">
              <a:latin typeface="Arial" panose="020B0604020202020204" pitchFamily="34" charset="0"/>
              <a:ea typeface="幼圆" panose="02010509060101010101" pitchFamily="49" charset="-122"/>
              <a:sym typeface="Wingdings" panose="05000000000000000000" pitchFamily="2" charset="2"/>
            </a:endParaRPr>
          </a:p>
        </p:txBody>
      </p:sp>
      <p:sp>
        <p:nvSpPr>
          <p:cNvPr id="23" name="AutoShape 12"/>
          <p:cNvSpPr>
            <a:spLocks noChangeArrowheads="1"/>
          </p:cNvSpPr>
          <p:nvPr/>
        </p:nvSpPr>
        <p:spPr bwMode="auto">
          <a:xfrm rot="16200000">
            <a:off x="4582450" y="6052775"/>
            <a:ext cx="360269" cy="360364"/>
          </a:xfrm>
          <a:prstGeom prst="downArrow">
            <a:avLst>
              <a:gd name="adj1" fmla="val 50000"/>
              <a:gd name="adj2" fmla="val 25000"/>
            </a:avLst>
          </a:prstGeom>
          <a:solidFill>
            <a:srgbClr val="C600EE"/>
          </a:solidFill>
          <a:ln>
            <a:noFill/>
          </a:ln>
          <a:effectLst>
            <a:outerShdw dist="23000" dir="5400000" algn="ctr" rotWithShape="0">
              <a:srgbClr val="000000">
                <a:alpha val="3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hangingPunct="1">
              <a:spcBef>
                <a:spcPct val="0"/>
              </a:spcBef>
              <a:buFontTx/>
              <a:buNone/>
            </a:pPr>
            <a:endParaRPr lang="zh-CN" altLang="en-US" sz="2000">
              <a:solidFill>
                <a:srgbClr val="FFFFFF"/>
              </a:solidFill>
            </a:endParaRPr>
          </a:p>
        </p:txBody>
      </p:sp>
      <p:sp>
        <p:nvSpPr>
          <p:cNvPr id="29" name="Rectangle 4"/>
          <p:cNvSpPr>
            <a:spLocks noChangeArrowheads="1"/>
          </p:cNvSpPr>
          <p:nvPr/>
        </p:nvSpPr>
        <p:spPr bwMode="auto">
          <a:xfrm>
            <a:off x="6612149" y="5661248"/>
            <a:ext cx="1796080" cy="100811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algn="ctr" eaLnBrk="1" hangingPunct="1">
              <a:lnSpc>
                <a:spcPct val="140000"/>
              </a:lnSpc>
              <a:spcBef>
                <a:spcPct val="0"/>
              </a:spcBef>
              <a:buFont typeface="Wingdings" panose="05000000000000000000" pitchFamily="2" charset="2"/>
              <a:buNone/>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样品溶液</a:t>
            </a:r>
            <a:endParaRPr lang="en-US" altLang="zh-CN" sz="2400" b="1" dirty="0" smtClean="0">
              <a:latin typeface="Arial" panose="020B0604020202020204" pitchFamily="34" charset="0"/>
              <a:ea typeface="幼圆" panose="02010509060101010101" pitchFamily="49" charset="-122"/>
              <a:sym typeface="Wingdings" panose="05000000000000000000" pitchFamily="2" charset="2"/>
            </a:endParaRPr>
          </a:p>
          <a:p>
            <a:pPr algn="ctr" eaLnBrk="1" hangingPunct="1">
              <a:lnSpc>
                <a:spcPct val="140000"/>
              </a:lnSpc>
              <a:spcBef>
                <a:spcPct val="0"/>
              </a:spcBef>
              <a:buFont typeface="Wingdings" panose="05000000000000000000" pitchFamily="2" charset="2"/>
              <a:buNone/>
            </a:pPr>
            <a:r>
              <a:rPr lang="zh-CN" altLang="en-US" sz="2400" b="1" dirty="0" smtClean="0">
                <a:latin typeface="Arial" panose="020B0604020202020204" pitchFamily="34" charset="0"/>
                <a:ea typeface="幼圆" panose="02010509060101010101" pitchFamily="49" charset="-122"/>
                <a:sym typeface="Wingdings" panose="05000000000000000000" pitchFamily="2" charset="2"/>
              </a:rPr>
              <a:t>测定</a:t>
            </a:r>
            <a:r>
              <a:rPr lang="en-US" altLang="zh-CN" sz="2400" b="1" dirty="0" smtClean="0">
                <a:latin typeface="Arial" panose="020B0604020202020204" pitchFamily="34" charset="0"/>
                <a:ea typeface="幼圆" panose="02010509060101010101" pitchFamily="49" charset="-122"/>
                <a:sym typeface="Wingdings" panose="05000000000000000000" pitchFamily="2" charset="2"/>
              </a:rPr>
              <a:t>OD</a:t>
            </a:r>
            <a:r>
              <a:rPr lang="en-US" altLang="zh-CN" sz="2400" b="1" baseline="-25000" dirty="0" smtClean="0">
                <a:latin typeface="Arial" panose="020B0604020202020204" pitchFamily="34" charset="0"/>
                <a:ea typeface="幼圆" panose="02010509060101010101" pitchFamily="49" charset="-122"/>
                <a:sym typeface="Wingdings" panose="05000000000000000000" pitchFamily="2" charset="2"/>
              </a:rPr>
              <a:t>280</a:t>
            </a:r>
            <a:endParaRPr lang="zh-CN" altLang="en-US" sz="2400" b="1" baseline="-25000" dirty="0">
              <a:latin typeface="Arial" panose="020B0604020202020204" pitchFamily="34" charset="0"/>
              <a:ea typeface="幼圆" panose="02010509060101010101" pitchFamily="49" charset="-122"/>
              <a:sym typeface="Wingdings" panose="05000000000000000000" pitchFamily="2" charset="2"/>
            </a:endParaRPr>
          </a:p>
        </p:txBody>
      </p:sp>
      <p:sp>
        <p:nvSpPr>
          <p:cNvPr id="30" name="AutoShape 27"/>
          <p:cNvSpPr>
            <a:spLocks noChangeArrowheads="1"/>
          </p:cNvSpPr>
          <p:nvPr/>
        </p:nvSpPr>
        <p:spPr bwMode="auto">
          <a:xfrm>
            <a:off x="6612148" y="4147784"/>
            <a:ext cx="1900336" cy="1110873"/>
          </a:xfrm>
          <a:prstGeom prst="wedgeRoundRectCallout">
            <a:avLst>
              <a:gd name="adj1" fmla="val -764"/>
              <a:gd name="adj2" fmla="val 76554"/>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lnSpc>
                <a:spcPct val="120000"/>
              </a:lnSpc>
            </a:pPr>
            <a:r>
              <a:rPr lang="zh-CN" altLang="en-US" sz="2400" b="1" dirty="0" smtClean="0">
                <a:latin typeface="Arial" panose="020B0604020202020204" pitchFamily="34" charset="0"/>
                <a:ea typeface="幼圆" panose="02010509060101010101" pitchFamily="49" charset="-122"/>
              </a:rPr>
              <a:t>含硫酸铵的蛋白质溶液</a:t>
            </a:r>
            <a:endParaRPr lang="zh-CN" altLang="en-US" sz="2400" dirty="0"/>
          </a:p>
        </p:txBody>
      </p:sp>
    </p:spTree>
    <p:extLst>
      <p:ext uri="{BB962C8B-B14F-4D97-AF65-F5344CB8AC3E}">
        <p14:creationId xmlns:p14="http://schemas.microsoft.com/office/powerpoint/2010/main" val="929994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10"/>
          <p:cNvSpPr txBox="1">
            <a:spLocks noChangeArrowheads="1"/>
          </p:cNvSpPr>
          <p:nvPr/>
        </p:nvSpPr>
        <p:spPr bwMode="auto">
          <a:xfrm>
            <a:off x="360363" y="1439863"/>
            <a:ext cx="83534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buFont typeface="Wingdings" panose="05000000000000000000" pitchFamily="2" charset="2"/>
              <a:buChar char="u"/>
              <a:defRPr/>
            </a:pPr>
            <a:r>
              <a:rPr lang="en-US" altLang="zh-CN" sz="3200" dirty="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实验原理</a:t>
            </a:r>
          </a:p>
        </p:txBody>
      </p:sp>
      <p:sp>
        <p:nvSpPr>
          <p:cNvPr id="8"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pic>
        <p:nvPicPr>
          <p:cNvPr id="6" name="图片 1"/>
          <p:cNvPicPr>
            <a:picLocks noChangeAspect="1"/>
          </p:cNvPicPr>
          <p:nvPr/>
        </p:nvPicPr>
        <p:blipFill rotWithShape="1">
          <a:blip r:embed="rId3">
            <a:extLst>
              <a:ext uri="{28A0092B-C50C-407E-A947-70E740481C1C}">
                <a14:useLocalDpi xmlns:a14="http://schemas.microsoft.com/office/drawing/2010/main" val="0"/>
              </a:ext>
            </a:extLst>
          </a:blip>
          <a:srcRect l="11816" t="1701" r="1556"/>
          <a:stretch/>
        </p:blipFill>
        <p:spPr bwMode="auto">
          <a:xfrm>
            <a:off x="2943580" y="1268120"/>
            <a:ext cx="6192688"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10"/>
          <p:cNvSpPr txBox="1">
            <a:spLocks noChangeArrowheads="1"/>
          </p:cNvSpPr>
          <p:nvPr/>
        </p:nvSpPr>
        <p:spPr bwMode="auto">
          <a:xfrm>
            <a:off x="720725" y="2185045"/>
            <a:ext cx="77771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buFont typeface="Arial" panose="020B0604020202020204" pitchFamily="34" charset="0"/>
              <a:buNone/>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蛋白质的沉淀</a:t>
            </a:r>
          </a:p>
        </p:txBody>
      </p:sp>
      <p:sp>
        <p:nvSpPr>
          <p:cNvPr id="10" name="AutoShape 27"/>
          <p:cNvSpPr>
            <a:spLocks noChangeArrowheads="1"/>
          </p:cNvSpPr>
          <p:nvPr/>
        </p:nvSpPr>
        <p:spPr bwMode="auto">
          <a:xfrm>
            <a:off x="107504" y="3356992"/>
            <a:ext cx="2339652" cy="1440160"/>
          </a:xfrm>
          <a:prstGeom prst="wedgeRoundRectCallout">
            <a:avLst>
              <a:gd name="adj1" fmla="val 64160"/>
              <a:gd name="adj2" fmla="val 41862"/>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buFont typeface="Wingdings" panose="05000000000000000000" pitchFamily="2" charset="2"/>
              <a:buNone/>
              <a:defRPr/>
            </a:pPr>
            <a:r>
              <a:rPr lang="zh-CN" altLang="en-US" sz="2400" b="1" dirty="0">
                <a:solidFill>
                  <a:schemeClr val="tx1"/>
                </a:solidFill>
                <a:latin typeface="Arial" panose="020B0604020202020204" pitchFamily="34" charset="0"/>
                <a:ea typeface="幼圆" panose="02010509060101010101" pitchFamily="49" charset="-122"/>
                <a:sym typeface="Wingdings" panose="05000000000000000000" pitchFamily="2" charset="2"/>
              </a:rPr>
              <a:t>盐析或有机溶剂沉淀：</a:t>
            </a:r>
            <a:r>
              <a:rPr lang="zh-CN" altLang="en-US" sz="2400" b="1" dirty="0">
                <a:solidFill>
                  <a:srgbClr val="FF0000"/>
                </a:solidFill>
                <a:latin typeface="Arial" panose="020B0604020202020204" pitchFamily="34" charset="0"/>
                <a:ea typeface="幼圆" panose="02010509060101010101" pitchFamily="49" charset="-122"/>
                <a:sym typeface="Wingdings" panose="05000000000000000000" pitchFamily="2" charset="2"/>
              </a:rPr>
              <a:t>破坏水化层</a:t>
            </a:r>
          </a:p>
        </p:txBody>
      </p:sp>
      <p:sp>
        <p:nvSpPr>
          <p:cNvPr id="11" name="AutoShape 27"/>
          <p:cNvSpPr>
            <a:spLocks noChangeArrowheads="1"/>
          </p:cNvSpPr>
          <p:nvPr/>
        </p:nvSpPr>
        <p:spPr bwMode="auto">
          <a:xfrm>
            <a:off x="1367409" y="5624989"/>
            <a:ext cx="2339652" cy="1080033"/>
          </a:xfrm>
          <a:prstGeom prst="wedgeRoundRectCallout">
            <a:avLst>
              <a:gd name="adj1" fmla="val 71418"/>
              <a:gd name="adj2" fmla="val 7997"/>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buFont typeface="Wingdings" panose="05000000000000000000" pitchFamily="2" charset="2"/>
              <a:buNone/>
              <a:defRPr/>
            </a:pPr>
            <a:r>
              <a:rPr lang="zh-CN" altLang="en-US" sz="2400"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等电点沉淀</a:t>
            </a:r>
            <a:r>
              <a:rPr lang="zh-CN" altLang="en-US" sz="2400" b="1" dirty="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sz="2400" b="1" dirty="0">
                <a:solidFill>
                  <a:srgbClr val="FF0000"/>
                </a:solidFill>
                <a:latin typeface="Arial" panose="020B0604020202020204" pitchFamily="34" charset="0"/>
                <a:ea typeface="幼圆" panose="02010509060101010101" pitchFamily="49" charset="-122"/>
                <a:sym typeface="Wingdings" panose="05000000000000000000" pitchFamily="2" charset="2"/>
              </a:rPr>
              <a:t>净</a:t>
            </a:r>
            <a:r>
              <a:rPr lang="zh-CN" altLang="en-US" sz="2400" b="1" dirty="0" smtClean="0">
                <a:solidFill>
                  <a:srgbClr val="FF0000"/>
                </a:solidFill>
                <a:latin typeface="Arial" panose="020B0604020202020204" pitchFamily="34" charset="0"/>
                <a:ea typeface="幼圆" panose="02010509060101010101" pitchFamily="49" charset="-122"/>
                <a:sym typeface="Wingdings" panose="05000000000000000000" pitchFamily="2" charset="2"/>
              </a:rPr>
              <a:t>电荷为零</a:t>
            </a:r>
            <a:endParaRPr lang="zh-CN" altLang="en-US" sz="2400" b="1" dirty="0">
              <a:solidFill>
                <a:srgbClr val="FF0000"/>
              </a:solidFill>
              <a:latin typeface="Arial" panose="020B0604020202020204" pitchFamily="34" charset="0"/>
              <a:ea typeface="幼圆" panose="02010509060101010101" pitchFamily="49" charset="-122"/>
              <a:sym typeface="Wingdings" panose="05000000000000000000" pitchFamily="2" charset="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720725" y="1465263"/>
            <a:ext cx="77771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凝胶装柱与平衡</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8" name="Rectangle 3"/>
          <p:cNvSpPr txBox="1">
            <a:spLocks noChangeArrowheads="1"/>
          </p:cNvSpPr>
          <p:nvPr/>
        </p:nvSpPr>
        <p:spPr bwMode="auto">
          <a:xfrm>
            <a:off x="561975" y="2060848"/>
            <a:ext cx="8367713" cy="1080120"/>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凝胶</a:t>
            </a:r>
            <a:r>
              <a:rPr lang="zh-CN" altLang="en-US" sz="2400" b="1" dirty="0">
                <a:latin typeface="Arial" panose="020B0604020202020204" pitchFamily="34" charset="0"/>
                <a:ea typeface="幼圆" panose="02010509060101010101" pitchFamily="49" charset="-122"/>
                <a:cs typeface="Arial" panose="020B0604020202020204" pitchFamily="34" charset="0"/>
              </a:rPr>
              <a:t>溶胀</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层析</a:t>
            </a:r>
            <a:r>
              <a:rPr lang="zh-CN" altLang="en-US" sz="2400" b="1" dirty="0">
                <a:latin typeface="Arial" panose="020B0604020202020204" pitchFamily="34" charset="0"/>
                <a:ea typeface="幼圆" panose="02010509060101010101" pitchFamily="49" charset="-122"/>
                <a:cs typeface="Arial" panose="020B0604020202020204" pitchFamily="34" charset="0"/>
              </a:rPr>
              <a:t>柱的</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准备</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9" name="AutoShape 27"/>
          <p:cNvSpPr>
            <a:spLocks noChangeArrowheads="1"/>
          </p:cNvSpPr>
          <p:nvPr/>
        </p:nvSpPr>
        <p:spPr bwMode="auto">
          <a:xfrm>
            <a:off x="3419872" y="1916832"/>
            <a:ext cx="1440160" cy="576000"/>
          </a:xfrm>
          <a:prstGeom prst="wedgeRoundRectCallout">
            <a:avLst>
              <a:gd name="adj1" fmla="val -86083"/>
              <a:gd name="adj2" fmla="val 34386"/>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lnSpc>
                <a:spcPct val="120000"/>
              </a:lnSpc>
            </a:pPr>
            <a:r>
              <a:rPr lang="zh-CN" altLang="en-US" sz="2400" b="1" dirty="0" smtClean="0">
                <a:latin typeface="Arial" panose="020B0604020202020204" pitchFamily="34" charset="0"/>
                <a:ea typeface="幼圆" panose="02010509060101010101" pitchFamily="49" charset="-122"/>
              </a:rPr>
              <a:t>已完成</a:t>
            </a:r>
            <a:endParaRPr lang="zh-CN" altLang="en-US" sz="2400" dirty="0"/>
          </a:p>
        </p:txBody>
      </p:sp>
      <p:sp>
        <p:nvSpPr>
          <p:cNvPr id="10" name="AutoShape 20"/>
          <p:cNvSpPr>
            <a:spLocks noChangeArrowheads="1"/>
          </p:cNvSpPr>
          <p:nvPr/>
        </p:nvSpPr>
        <p:spPr bwMode="auto">
          <a:xfrm>
            <a:off x="2142119" y="3140968"/>
            <a:ext cx="6678353" cy="3528392"/>
          </a:xfrm>
          <a:prstGeom prst="wedgeRoundRectCallout">
            <a:avLst>
              <a:gd name="adj1" fmla="val -55150"/>
              <a:gd name="adj2" fmla="val -49496"/>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清洗：两</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组取</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一</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根</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层析</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柱，用清水冲洗</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干净</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安装与检查</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eaLnBrk="1" hangingPunct="1">
              <a:lnSpc>
                <a:spcPct val="120000"/>
              </a:lnSpc>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(1) </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检查</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下出口装置中尼龙绸是否完好干净</a:t>
            </a:r>
          </a:p>
          <a:p>
            <a:pPr eaLnBrk="1" hangingPunct="1">
              <a:lnSpc>
                <a:spcPct val="120000"/>
              </a:lnSpc>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(2) </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安装</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层析柱，让其垂直固定于滴定台架</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上</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eaLnBrk="1" hangingPunct="1">
              <a:lnSpc>
                <a:spcPct val="120000"/>
              </a:lnSpc>
              <a:defRPr/>
            </a:pP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(3) </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对准</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出口处，放一只</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250mL</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烧杯</a:t>
            </a:r>
          </a:p>
          <a:p>
            <a:pPr eaLnBrk="1" hangingPunct="1">
              <a:lnSpc>
                <a:spcPct val="120000"/>
              </a:lnSpc>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(4) </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向</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层析柱</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内</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加</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洗脱液，</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打开出口，检查有无</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渗漏、</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eaLnBrk="1" hangingPunct="1">
              <a:lnSpc>
                <a:spcPct val="120000"/>
              </a:lnSpc>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出</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口管是否通畅等情况</a:t>
            </a:r>
          </a:p>
          <a:p>
            <a:pPr eaLnBrk="1" hangingPunct="1">
              <a:lnSpc>
                <a:spcPct val="120000"/>
              </a:lnSpc>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(5) </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排</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气泡</a:t>
            </a:r>
          </a:p>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流速控制</a:t>
            </a:r>
            <a:endPar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endParaRPr>
          </a:p>
        </p:txBody>
      </p:sp>
      <p:grpSp>
        <p:nvGrpSpPr>
          <p:cNvPr id="11" name="组合 10"/>
          <p:cNvGrpSpPr/>
          <p:nvPr/>
        </p:nvGrpSpPr>
        <p:grpSpPr>
          <a:xfrm>
            <a:off x="5724058" y="1231145"/>
            <a:ext cx="3316749" cy="1995170"/>
            <a:chOff x="6685" y="-172"/>
            <a:chExt cx="5222" cy="3142"/>
          </a:xfrm>
        </p:grpSpPr>
        <p:pic>
          <p:nvPicPr>
            <p:cNvPr id="12" name="内容占位符 56323" descr="照片 001"/>
            <p:cNvPicPr>
              <a:picLocks noChangeAspect="1"/>
            </p:cNvPicPr>
            <p:nvPr/>
          </p:nvPicPr>
          <p:blipFill>
            <a:blip r:embed="rId3"/>
            <a:srcRect l="8485" t="5679" r="16852" b="32303"/>
            <a:stretch>
              <a:fillRect/>
            </a:stretch>
          </p:blipFill>
          <p:spPr>
            <a:xfrm>
              <a:off x="6685" y="-172"/>
              <a:ext cx="5222" cy="3142"/>
            </a:xfrm>
            <a:prstGeom prst="rect">
              <a:avLst/>
            </a:prstGeom>
            <a:noFill/>
            <a:ln w="9525">
              <a:noFill/>
            </a:ln>
          </p:spPr>
        </p:pic>
        <p:sp>
          <p:nvSpPr>
            <p:cNvPr id="13" name="矩形标注 56327"/>
            <p:cNvSpPr/>
            <p:nvPr/>
          </p:nvSpPr>
          <p:spPr>
            <a:xfrm>
              <a:off x="8957" y="187"/>
              <a:ext cx="1270" cy="567"/>
            </a:xfrm>
            <a:prstGeom prst="wedgeRectCallout">
              <a:avLst>
                <a:gd name="adj1" fmla="val -93192"/>
                <a:gd name="adj2" fmla="val 206134"/>
              </a:avLst>
            </a:prstGeom>
            <a:solidFill>
              <a:srgbClr val="FFE0FF"/>
            </a:solidFill>
            <a:ln w="9525" cap="flat" cmpd="sng">
              <a:solidFill>
                <a:schemeClr val="tx1"/>
              </a:solidFill>
              <a:prstDash val="solid"/>
              <a:miter/>
              <a:headEnd type="none" w="med" len="med"/>
              <a:tailEnd type="none" w="med" len="med"/>
            </a:ln>
          </p:spPr>
          <p:txBody>
            <a:bodyPr anchor="t"/>
            <a:lstStyle/>
            <a:p>
              <a:pPr lvl="0" algn="ctr" eaLnBrk="0" hangingPunct="0"/>
              <a:r>
                <a:rPr lang="zh-CN" altLang="en-US" sz="1600" b="1" dirty="0">
                  <a:solidFill>
                    <a:srgbClr val="000099"/>
                  </a:solidFill>
                  <a:latin typeface="幼圆" panose="02010509060101010101" pitchFamily="49" charset="-122"/>
                  <a:ea typeface="幼圆" panose="02010509060101010101" pitchFamily="49" charset="-122"/>
                </a:rPr>
                <a:t>密封圈</a:t>
              </a:r>
            </a:p>
          </p:txBody>
        </p:sp>
        <p:sp>
          <p:nvSpPr>
            <p:cNvPr id="14" name="矩形标注 56328"/>
            <p:cNvSpPr/>
            <p:nvPr/>
          </p:nvSpPr>
          <p:spPr>
            <a:xfrm flipH="1">
              <a:off x="6709" y="184"/>
              <a:ext cx="1268" cy="567"/>
            </a:xfrm>
            <a:prstGeom prst="wedgeRectCallout">
              <a:avLst>
                <a:gd name="adj1" fmla="val -71480"/>
                <a:gd name="adj2" fmla="val 234734"/>
              </a:avLst>
            </a:prstGeom>
            <a:solidFill>
              <a:srgbClr val="FFE0FF"/>
            </a:solidFill>
            <a:ln w="9525" cap="flat" cmpd="sng">
              <a:solidFill>
                <a:schemeClr val="tx1"/>
              </a:solidFill>
              <a:prstDash val="solid"/>
              <a:miter/>
              <a:headEnd type="none" w="med" len="med"/>
              <a:tailEnd type="none" w="med" len="med"/>
            </a:ln>
          </p:spPr>
          <p:txBody>
            <a:bodyPr anchor="t"/>
            <a:lstStyle/>
            <a:p>
              <a:pPr lvl="0" algn="ctr" eaLnBrk="0" hangingPunct="0"/>
              <a:r>
                <a:rPr lang="zh-CN" altLang="en-US" sz="1600" b="1" dirty="0">
                  <a:solidFill>
                    <a:srgbClr val="000099"/>
                  </a:solidFill>
                  <a:latin typeface="幼圆" panose="02010509060101010101" pitchFamily="49" charset="-122"/>
                  <a:ea typeface="幼圆" panose="02010509060101010101" pitchFamily="49" charset="-122"/>
                </a:rPr>
                <a:t>尼龙膜</a:t>
              </a:r>
            </a:p>
          </p:txBody>
        </p:sp>
      </p:grpSp>
      <p:pic>
        <p:nvPicPr>
          <p:cNvPr id="15" name="图片 4" descr="T1Y4ykXkVlXXXlImo4_053819"/>
          <p:cNvPicPr>
            <a:picLocks noChangeAspect="1"/>
          </p:cNvPicPr>
          <p:nvPr/>
        </p:nvPicPr>
        <p:blipFill>
          <a:blip r:embed="rId4"/>
          <a:srcRect l="33264" t="5893" r="42035" b="3532"/>
          <a:stretch>
            <a:fillRect/>
          </a:stretch>
        </p:blipFill>
        <p:spPr>
          <a:xfrm>
            <a:off x="107504" y="3357907"/>
            <a:ext cx="1584176" cy="3311453"/>
          </a:xfrm>
          <a:prstGeom prst="rect">
            <a:avLst/>
          </a:prstGeom>
          <a:noFill/>
          <a:ln w="9525">
            <a:noFill/>
          </a:ln>
        </p:spPr>
      </p:pic>
    </p:spTree>
    <p:extLst>
      <p:ext uri="{BB962C8B-B14F-4D97-AF65-F5344CB8AC3E}">
        <p14:creationId xmlns:p14="http://schemas.microsoft.com/office/powerpoint/2010/main" val="289604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157510" y="1811338"/>
            <a:ext cx="2343150" cy="720725"/>
          </a:xfrm>
        </p:spPr>
        <p:txBody>
          <a:bodyPr anchor="b"/>
          <a:lstStyle/>
          <a:p>
            <a:r>
              <a:rPr lang="zh-CN" altLang="en-US" sz="3600" dirty="0"/>
              <a:t>流速调节</a:t>
            </a:r>
          </a:p>
        </p:txBody>
      </p:sp>
      <p:pic>
        <p:nvPicPr>
          <p:cNvPr id="15365" name="图片 8"/>
          <p:cNvPicPr>
            <a:picLocks noChangeAspect="1"/>
          </p:cNvPicPr>
          <p:nvPr/>
        </p:nvPicPr>
        <p:blipFill rotWithShape="1">
          <a:blip r:embed="rId2"/>
          <a:srcRect l="3964"/>
          <a:stretch/>
        </p:blipFill>
        <p:spPr>
          <a:xfrm>
            <a:off x="179512" y="2962661"/>
            <a:ext cx="5766420" cy="3687395"/>
          </a:xfrm>
          <a:prstGeom prst="rect">
            <a:avLst/>
          </a:prstGeom>
          <a:noFill/>
          <a:ln w="9525">
            <a:noFill/>
          </a:ln>
        </p:spPr>
      </p:pic>
      <p:sp>
        <p:nvSpPr>
          <p:cNvPr id="8"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9" name="AutoShape 27"/>
          <p:cNvSpPr>
            <a:spLocks noChangeArrowheads="1"/>
          </p:cNvSpPr>
          <p:nvPr/>
        </p:nvSpPr>
        <p:spPr bwMode="auto">
          <a:xfrm>
            <a:off x="98306" y="1140242"/>
            <a:ext cx="7570038" cy="1535082"/>
          </a:xfrm>
          <a:prstGeom prst="wedgeRoundRectCallout">
            <a:avLst>
              <a:gd name="adj1" fmla="val 806"/>
              <a:gd name="adj2" fmla="val 66790"/>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defRPr/>
            </a:pPr>
            <a:r>
              <a:rPr lang="zh-CN" altLang="en-US" sz="2400" b="1" dirty="0">
                <a:latin typeface="Arial" panose="020B0604020202020204" pitchFamily="34" charset="0"/>
                <a:ea typeface="幼圆" panose="02010509060101010101" pitchFamily="49" charset="-122"/>
              </a:rPr>
              <a:t>静水压是指洗脱瓶中洗脱液的液面高出于层析柱出口产生的液体压力（或接触空气的两个液面的高度差），这个高度差越大，静水压越大，洗脱液的流速越快</a:t>
            </a:r>
          </a:p>
        </p:txBody>
      </p:sp>
      <p:sp>
        <p:nvSpPr>
          <p:cNvPr id="10" name="AutoShape 20"/>
          <p:cNvSpPr>
            <a:spLocks noChangeArrowheads="1"/>
          </p:cNvSpPr>
          <p:nvPr/>
        </p:nvSpPr>
        <p:spPr bwMode="auto">
          <a:xfrm>
            <a:off x="6012160" y="2998828"/>
            <a:ext cx="3059832" cy="3742540"/>
          </a:xfrm>
          <a:prstGeom prst="wedgeRoundRectCallout">
            <a:avLst>
              <a:gd name="adj1" fmla="val -65498"/>
              <a:gd name="adj2" fmla="val 2829"/>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静水压可以调节，如提高洗脱瓶的位置或瓶中液面的高度，因此静水压又称操作压</a:t>
            </a:r>
            <a:endParaRPr lang="zh-CN" altLang="en-US" sz="2400" b="1" dirty="0">
              <a:latin typeface="Arial" panose="020B0604020202020204" pitchFamily="34" charset="0"/>
              <a:ea typeface="幼圆" panose="02010509060101010101" pitchFamily="49" charset="-122"/>
              <a:cs typeface="Arial" panose="020B0604020202020204" pitchFamily="34" charset="0"/>
              <a:sym typeface="楷体" panose="02010609060101010101" pitchFamily="49" charset="-122"/>
            </a:endParaRPr>
          </a:p>
          <a:p>
            <a:pPr marL="342900" indent="-342900" eaLnBrk="1" hangingPunct="1">
              <a:lnSpc>
                <a:spcPct val="120000"/>
              </a:lnSpc>
              <a:buFont typeface="Wingdings" panose="05000000000000000000" pitchFamily="2" charset="2"/>
              <a:buChar char="Ø"/>
              <a:defRPr/>
            </a:pPr>
            <a:r>
              <a:rPr lang="zh-CN" altLang="en-US" sz="2400" b="1" dirty="0" smtClean="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洗脱液</a:t>
            </a:r>
            <a:r>
              <a:rPr lang="zh-CN" altLang="en-US" sz="2400" b="1" dirty="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的流速取决于静水压（操作压）</a:t>
            </a:r>
          </a:p>
        </p:txBody>
      </p:sp>
    </p:spTree>
    <p:extLst>
      <p:ext uri="{BB962C8B-B14F-4D97-AF65-F5344CB8AC3E}">
        <p14:creationId xmlns:p14="http://schemas.microsoft.com/office/powerpoint/2010/main" val="116664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8" name="Rectangle 3"/>
          <p:cNvSpPr txBox="1">
            <a:spLocks noChangeArrowheads="1"/>
          </p:cNvSpPr>
          <p:nvPr/>
        </p:nvSpPr>
        <p:spPr bwMode="auto">
          <a:xfrm>
            <a:off x="561975" y="1412776"/>
            <a:ext cx="8367713" cy="576064"/>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装柱</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a:p>
            <a:pPr marL="0" lvl="1" indent="0" eaLnBrk="1" latinLnBrk="0" hangingPunct="1">
              <a:lnSpc>
                <a:spcPct val="150000"/>
              </a:lnSpc>
              <a:spcBef>
                <a:spcPct val="0"/>
              </a:spcBef>
              <a:buClr>
                <a:schemeClr val="tx1"/>
              </a:buClr>
              <a:buSzPct val="100000"/>
              <a:buNone/>
              <a:defRPr/>
            </a:pP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10" name="AutoShape 20"/>
          <p:cNvSpPr>
            <a:spLocks noChangeArrowheads="1"/>
          </p:cNvSpPr>
          <p:nvPr/>
        </p:nvSpPr>
        <p:spPr bwMode="auto">
          <a:xfrm>
            <a:off x="1547665" y="2204864"/>
            <a:ext cx="5112568" cy="3240360"/>
          </a:xfrm>
          <a:prstGeom prst="wedgeRoundRectCallout">
            <a:avLst>
              <a:gd name="adj1" fmla="val -54508"/>
              <a:gd name="adj2" fmla="val -5273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用</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50mL</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烧杯取溶胀的凝胶悬</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浆轻轻</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搅匀杯中凝胶，用玻璃棒引流入柱，打开出水口，并不断地向柱内补充</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凝胶（</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注意流速</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控制</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12</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滴</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/min</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左右</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柱</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床高度≥</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20cm</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凝胶</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柱内若有气泡和断层或柱床表面干水和歪斜，都将影响分离</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效果</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必要</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时，需倒出凝胶，重新装</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柱</a:t>
            </a:r>
            <a:endPar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endParaRPr>
          </a:p>
        </p:txBody>
      </p:sp>
      <p:pic>
        <p:nvPicPr>
          <p:cNvPr id="13" name="图片 4" descr="图片1_副本"/>
          <p:cNvPicPr>
            <a:picLocks noChangeAspect="1"/>
          </p:cNvPicPr>
          <p:nvPr/>
        </p:nvPicPr>
        <p:blipFill>
          <a:blip r:embed="rId2"/>
          <a:stretch>
            <a:fillRect/>
          </a:stretch>
        </p:blipFill>
        <p:spPr>
          <a:xfrm>
            <a:off x="6917612" y="1196752"/>
            <a:ext cx="2226388" cy="5531370"/>
          </a:xfrm>
          <a:prstGeom prst="rect">
            <a:avLst/>
          </a:prstGeom>
          <a:noFill/>
          <a:ln w="9525" cap="flat" cmpd="sng">
            <a:solidFill>
              <a:srgbClr val="FF0DFF"/>
            </a:solidFill>
            <a:prstDash val="solid"/>
            <a:round/>
            <a:headEnd type="none" w="med" len="med"/>
            <a:tailEnd type="none" w="med" len="med"/>
          </a:ln>
        </p:spPr>
      </p:pic>
    </p:spTree>
    <p:extLst>
      <p:ext uri="{BB962C8B-B14F-4D97-AF65-F5344CB8AC3E}">
        <p14:creationId xmlns:p14="http://schemas.microsoft.com/office/powerpoint/2010/main" val="146788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8" name="Rectangle 3"/>
          <p:cNvSpPr txBox="1">
            <a:spLocks noChangeArrowheads="1"/>
          </p:cNvSpPr>
          <p:nvPr/>
        </p:nvSpPr>
        <p:spPr bwMode="auto">
          <a:xfrm>
            <a:off x="561975" y="1412776"/>
            <a:ext cx="8367713" cy="576064"/>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平衡</a:t>
            </a:r>
          </a:p>
          <a:p>
            <a:pPr marL="0" lvl="1" indent="0" eaLnBrk="1" latinLnBrk="0" hangingPunct="1">
              <a:lnSpc>
                <a:spcPct val="150000"/>
              </a:lnSpc>
              <a:spcBef>
                <a:spcPct val="0"/>
              </a:spcBef>
              <a:buClr>
                <a:schemeClr val="tx1"/>
              </a:buClr>
              <a:buSzPct val="100000"/>
              <a:buNone/>
              <a:defRPr/>
            </a:pP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10" name="AutoShape 20"/>
          <p:cNvSpPr>
            <a:spLocks noChangeArrowheads="1"/>
          </p:cNvSpPr>
          <p:nvPr/>
        </p:nvSpPr>
        <p:spPr bwMode="auto">
          <a:xfrm>
            <a:off x="1547665" y="2204864"/>
            <a:ext cx="7200800" cy="2124000"/>
          </a:xfrm>
          <a:prstGeom prst="wedgeRoundRectCallout">
            <a:avLst>
              <a:gd name="adj1" fmla="val -54508"/>
              <a:gd name="adj2" fmla="val -5273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取</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25mL</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洗脱液，</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用滴管沿柱内壁旋转着缓缓流下，不可冲动胶平面，打开出水口</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经洗脱液的流动，一方面清洗内壁，另一方面使胶床</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收紧</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 </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10</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滴</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/min</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平衡完毕，胶床上方保留少许液体（</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2cm</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），关闭出水口</a:t>
            </a:r>
          </a:p>
        </p:txBody>
      </p:sp>
      <p:sp>
        <p:nvSpPr>
          <p:cNvPr id="7" name="文本框 6"/>
          <p:cNvSpPr txBox="1"/>
          <p:nvPr/>
        </p:nvSpPr>
        <p:spPr>
          <a:xfrm>
            <a:off x="2922315" y="4849996"/>
            <a:ext cx="4330700" cy="523220"/>
          </a:xfrm>
          <a:prstGeom prst="rect">
            <a:avLst/>
          </a:prstGeom>
          <a:noFill/>
          <a:ln w="9525" cap="flat" cmpd="sng">
            <a:noFill/>
            <a:prstDash val="solid"/>
            <a:round/>
            <a:headEnd type="none" w="med" len="med"/>
            <a:tailEnd type="none" w="med" len="med"/>
          </a:ln>
        </p:spPr>
        <p:txBody>
          <a:bodyPr wrap="square" anchor="t">
            <a:spAutoFit/>
          </a:bodyPr>
          <a:lstStyle/>
          <a:p>
            <a:pPr lvl="0" algn="ctr" eaLnBrk="1" hangingPunct="1"/>
            <a:r>
              <a:rPr lang="zh-CN" altLang="en-US" sz="2800" dirty="0">
                <a:solidFill>
                  <a:srgbClr val="990000"/>
                </a:solidFill>
                <a:latin typeface="黑体" panose="02010609060101010101" pitchFamily="49" charset="-122"/>
                <a:ea typeface="黑体" panose="02010609060101010101" pitchFamily="49" charset="-122"/>
              </a:rPr>
              <a:t>量出床层高度！</a:t>
            </a:r>
          </a:p>
        </p:txBody>
      </p:sp>
      <p:sp>
        <p:nvSpPr>
          <p:cNvPr id="9" name="文本框 3"/>
          <p:cNvSpPr txBox="1"/>
          <p:nvPr/>
        </p:nvSpPr>
        <p:spPr>
          <a:xfrm>
            <a:off x="1786906" y="5498068"/>
            <a:ext cx="6601518" cy="523220"/>
          </a:xfrm>
          <a:prstGeom prst="rect">
            <a:avLst/>
          </a:prstGeom>
          <a:noFill/>
          <a:ln w="9525" cap="flat" cmpd="sng">
            <a:noFill/>
            <a:prstDash val="solid"/>
            <a:round/>
            <a:headEnd type="none" w="med" len="med"/>
            <a:tailEnd type="none" w="med" len="med"/>
          </a:ln>
        </p:spPr>
        <p:txBody>
          <a:bodyPr wrap="square" anchor="t">
            <a:spAutoFit/>
          </a:bodyPr>
          <a:lstStyle>
            <a:defPPr>
              <a:defRPr lang="ko-KR"/>
            </a:defPPr>
            <a:lvl1pPr lvl="0" algn="ctr" eaLnBrk="1" hangingPunct="1">
              <a:defRPr sz="2800">
                <a:solidFill>
                  <a:srgbClr val="990000"/>
                </a:solidFill>
                <a:latin typeface="黑体" panose="02010609060101010101" pitchFamily="49" charset="-122"/>
                <a:ea typeface="黑体" panose="02010609060101010101" pitchFamily="49" charset="-122"/>
              </a:defRPr>
            </a:lvl1pPr>
          </a:lstStyle>
          <a:p>
            <a:r>
              <a:rPr lang="zh-CN" altLang="en-US" dirty="0">
                <a:sym typeface="Arial" panose="020B0604020202020204" pitchFamily="34" charset="0"/>
              </a:rPr>
              <a:t>理论上</a:t>
            </a:r>
            <a:r>
              <a:rPr lang="en-US" altLang="en-US" dirty="0" err="1">
                <a:sym typeface="Arial" panose="020B0604020202020204" pitchFamily="34" charset="0"/>
              </a:rPr>
              <a:t>洗脱液平衡层析柱至少两个柱体积</a:t>
            </a:r>
            <a:endParaRPr lang="en-US" altLang="en-US" dirty="0">
              <a:sym typeface="Arial" panose="020B0604020202020204" pitchFamily="34" charset="0"/>
            </a:endParaRPr>
          </a:p>
        </p:txBody>
      </p:sp>
    </p:spTree>
    <p:extLst>
      <p:ext uri="{BB962C8B-B14F-4D97-AF65-F5344CB8AC3E}">
        <p14:creationId xmlns:p14="http://schemas.microsoft.com/office/powerpoint/2010/main" val="15886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8" name="Rectangle 3"/>
          <p:cNvSpPr txBox="1">
            <a:spLocks noChangeArrowheads="1"/>
          </p:cNvSpPr>
          <p:nvPr/>
        </p:nvSpPr>
        <p:spPr bwMode="auto">
          <a:xfrm>
            <a:off x="561975" y="1412776"/>
            <a:ext cx="8367713" cy="576064"/>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检验</a:t>
            </a:r>
            <a:r>
              <a:rPr lang="en-US" altLang="zh-CN" sz="2400" b="1" dirty="0" smtClean="0">
                <a:latin typeface="Arial" panose="020B0604020202020204" pitchFamily="34" charset="0"/>
                <a:ea typeface="幼圆" panose="02010509060101010101" pitchFamily="49" charset="-122"/>
                <a:cs typeface="Arial" panose="020B0604020202020204" pitchFamily="34" charset="0"/>
              </a:rPr>
              <a:t>——</a:t>
            </a:r>
            <a:r>
              <a:rPr lang="zh-CN" altLang="en-US" sz="2400" b="1" dirty="0" smtClean="0">
                <a:latin typeface="Arial" panose="020B0604020202020204" pitchFamily="34" charset="0"/>
                <a:ea typeface="幼圆" panose="02010509060101010101" pitchFamily="49" charset="-122"/>
                <a:cs typeface="Arial" panose="020B0604020202020204" pitchFamily="34" charset="0"/>
              </a:rPr>
              <a:t>测定空体积</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a:p>
            <a:pPr marL="0" lvl="1" indent="0" eaLnBrk="1" latinLnBrk="0" hangingPunct="1">
              <a:lnSpc>
                <a:spcPct val="150000"/>
              </a:lnSpc>
              <a:spcBef>
                <a:spcPct val="0"/>
              </a:spcBef>
              <a:buClr>
                <a:schemeClr val="tx1"/>
              </a:buClr>
              <a:buSzPct val="100000"/>
              <a:buNone/>
              <a:defRPr/>
            </a:pP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10" name="AutoShape 20"/>
          <p:cNvSpPr>
            <a:spLocks noChangeArrowheads="1"/>
          </p:cNvSpPr>
          <p:nvPr/>
        </p:nvSpPr>
        <p:spPr bwMode="auto">
          <a:xfrm>
            <a:off x="1547664" y="2204864"/>
            <a:ext cx="7382023" cy="3672408"/>
          </a:xfrm>
          <a:prstGeom prst="wedgeRoundRectCallout">
            <a:avLst>
              <a:gd name="adj1" fmla="val -54508"/>
              <a:gd name="adj2" fmla="val -5273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打开出口排水，当</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胶床与上方水层的弯月面相切</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时，关闭出水口（</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注意！不可使床面暴露</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加入</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0.5mL</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蓝色葡聚糖液</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打开出口，</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用量筒开始收集流出的液体</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，使样品进入床内，当其弯月面与胶平面相切时，暂停排液用少量洗脱液冲洗柱壁</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1-2</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次，再缓缓注入</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3-5cm</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高的</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洗脱液，</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并连接洗脱瓶（</a:t>
            </a:r>
            <a:r>
              <a:rPr lang="zh-CN" altLang="en-US" b="1" dirty="0" smtClean="0">
                <a:solidFill>
                  <a:srgbClr val="FF0000"/>
                </a:solidFill>
                <a:latin typeface="Arial" panose="020B0604020202020204" pitchFamily="34" charset="0"/>
                <a:ea typeface="幼圆" panose="02010509060101010101" pitchFamily="49" charset="-122"/>
                <a:sym typeface="Wingdings" panose="05000000000000000000" pitchFamily="2" charset="2"/>
              </a:rPr>
              <a:t>注意：流速</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控制</a:t>
            </a:r>
            <a:r>
              <a:rPr lang="en-US" altLang="zh-CN" b="1" dirty="0">
                <a:solidFill>
                  <a:srgbClr val="FF0000"/>
                </a:solidFill>
                <a:latin typeface="Arial" panose="020B0604020202020204" pitchFamily="34" charset="0"/>
                <a:ea typeface="幼圆" panose="02010509060101010101" pitchFamily="49" charset="-122"/>
                <a:sym typeface="Wingdings" panose="05000000000000000000" pitchFamily="2" charset="2"/>
              </a:rPr>
              <a:t>10</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滴</a:t>
            </a:r>
            <a:r>
              <a:rPr lang="en-US" altLang="zh-CN" b="1" dirty="0" smtClean="0">
                <a:solidFill>
                  <a:srgbClr val="FF0000"/>
                </a:solidFill>
                <a:latin typeface="Arial" panose="020B0604020202020204" pitchFamily="34" charset="0"/>
                <a:ea typeface="幼圆" panose="02010509060101010101" pitchFamily="49" charset="-122"/>
                <a:sym typeface="Wingdings" panose="05000000000000000000" pitchFamily="2" charset="2"/>
              </a:rPr>
              <a:t>/min</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endPar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记录蓝色出现时的体积，并继续收集直至蓝色全部走完（记录总体积），再用缓冲液平衡一会</a:t>
            </a:r>
          </a:p>
        </p:txBody>
      </p:sp>
      <p:sp>
        <p:nvSpPr>
          <p:cNvPr id="9" name="文本框 3"/>
          <p:cNvSpPr txBox="1"/>
          <p:nvPr/>
        </p:nvSpPr>
        <p:spPr>
          <a:xfrm>
            <a:off x="3567150" y="6092750"/>
            <a:ext cx="3343050" cy="523220"/>
          </a:xfrm>
          <a:prstGeom prst="rect">
            <a:avLst/>
          </a:prstGeom>
          <a:noFill/>
          <a:ln w="9525" cap="flat" cmpd="sng">
            <a:noFill/>
            <a:prstDash val="solid"/>
            <a:round/>
            <a:headEnd type="none" w="med" len="med"/>
            <a:tailEnd type="none" w="med" len="med"/>
          </a:ln>
        </p:spPr>
        <p:txBody>
          <a:bodyPr wrap="square" anchor="t">
            <a:spAutoFit/>
          </a:bodyPr>
          <a:lstStyle>
            <a:defPPr>
              <a:defRPr lang="ko-KR"/>
            </a:defPPr>
            <a:lvl1pPr lvl="0" algn="ctr" eaLnBrk="1" hangingPunct="1">
              <a:defRPr sz="2800">
                <a:solidFill>
                  <a:srgbClr val="990000"/>
                </a:solidFill>
                <a:latin typeface="黑体" panose="02010609060101010101" pitchFamily="49" charset="-122"/>
                <a:ea typeface="黑体" panose="02010609060101010101" pitchFamily="49" charset="-122"/>
              </a:defRPr>
            </a:lvl1pPr>
          </a:lstStyle>
          <a:p>
            <a:r>
              <a:rPr lang="zh-CN" altLang="en-US" dirty="0">
                <a:sym typeface="Arial" panose="020B0604020202020204" pitchFamily="34" charset="0"/>
              </a:rPr>
              <a:t>注意观察凝胶柱！</a:t>
            </a:r>
          </a:p>
        </p:txBody>
      </p:sp>
    </p:spTree>
    <p:extLst>
      <p:ext uri="{BB962C8B-B14F-4D97-AF65-F5344CB8AC3E}">
        <p14:creationId xmlns:p14="http://schemas.microsoft.com/office/powerpoint/2010/main" val="225434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720725" y="1465263"/>
            <a:ext cx="7777163" cy="56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上样与收集</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8" name="Rectangle 3"/>
          <p:cNvSpPr txBox="1">
            <a:spLocks noChangeArrowheads="1"/>
          </p:cNvSpPr>
          <p:nvPr/>
        </p:nvSpPr>
        <p:spPr bwMode="auto">
          <a:xfrm>
            <a:off x="561975" y="2060848"/>
            <a:ext cx="8367713" cy="648072"/>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上样</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16" name="AutoShape 20"/>
          <p:cNvSpPr>
            <a:spLocks noChangeArrowheads="1"/>
          </p:cNvSpPr>
          <p:nvPr/>
        </p:nvSpPr>
        <p:spPr bwMode="auto">
          <a:xfrm>
            <a:off x="1619672" y="2799718"/>
            <a:ext cx="7200800" cy="1709402"/>
          </a:xfrm>
          <a:prstGeom prst="wedgeRoundRectCallout">
            <a:avLst>
              <a:gd name="adj1" fmla="val -54508"/>
              <a:gd name="adj2" fmla="val -5273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打开出口排水，当</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胶床与上方水层的弯月面相切</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时，加入</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0.5mL</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混合样液</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打开出口并开始收集流出的液体，使样品进入床内，直到与床面平齐为止，上样完毕</a:t>
            </a:r>
          </a:p>
        </p:txBody>
      </p:sp>
    </p:spTree>
    <p:extLst>
      <p:ext uri="{BB962C8B-B14F-4D97-AF65-F5344CB8AC3E}">
        <p14:creationId xmlns:p14="http://schemas.microsoft.com/office/powerpoint/2010/main" val="341858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8" name="Rectangle 3"/>
          <p:cNvSpPr txBox="1">
            <a:spLocks noChangeArrowheads="1"/>
          </p:cNvSpPr>
          <p:nvPr/>
        </p:nvSpPr>
        <p:spPr bwMode="auto">
          <a:xfrm>
            <a:off x="561975" y="1412776"/>
            <a:ext cx="8367713" cy="576064"/>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洗脱</a:t>
            </a:r>
          </a:p>
        </p:txBody>
      </p:sp>
      <p:sp>
        <p:nvSpPr>
          <p:cNvPr id="10" name="AutoShape 20"/>
          <p:cNvSpPr>
            <a:spLocks noChangeArrowheads="1"/>
          </p:cNvSpPr>
          <p:nvPr/>
        </p:nvSpPr>
        <p:spPr bwMode="auto">
          <a:xfrm>
            <a:off x="1547664" y="2204864"/>
            <a:ext cx="7382023" cy="2088232"/>
          </a:xfrm>
          <a:prstGeom prst="wedgeRoundRectCallout">
            <a:avLst>
              <a:gd name="adj1" fmla="val -54508"/>
              <a:gd name="adj2" fmla="val -5273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当样液进入胶床，其</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弯月面与胶平面相切</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时，暂停排液，用少量洗脱液冲洗柱壁</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1-2</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次，再缓缓注入</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3-5cm</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高的</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洗脱液，</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并连接洗脱瓶</a:t>
            </a:r>
          </a:p>
          <a:p>
            <a:pPr marL="342900" indent="-342900" eaLnBrk="1" hangingPunct="1">
              <a:lnSpc>
                <a:spcPct val="120000"/>
              </a:lnSpc>
              <a:buFont typeface="Wingdings" panose="05000000000000000000" pitchFamily="2" charset="2"/>
              <a:buChar char="Ø"/>
              <a:defRPr/>
            </a:pP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洗脱速度为</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10</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滴</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/min</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按每管</a:t>
            </a:r>
            <a:r>
              <a:rPr lang="en-US" altLang="zh-CN" b="1" dirty="0">
                <a:solidFill>
                  <a:schemeClr val="tx1"/>
                </a:solidFill>
                <a:latin typeface="Arial" panose="020B0604020202020204" pitchFamily="34" charset="0"/>
                <a:ea typeface="幼圆" panose="02010509060101010101" pitchFamily="49" charset="-122"/>
                <a:sym typeface="Wingdings" panose="05000000000000000000" pitchFamily="2" charset="2"/>
              </a:rPr>
              <a:t>1mL</a:t>
            </a:r>
            <a:r>
              <a:rPr lang="zh-CN" altLang="en-US" b="1" dirty="0">
                <a:solidFill>
                  <a:schemeClr val="tx1"/>
                </a:solidFill>
                <a:latin typeface="Arial" panose="020B0604020202020204" pitchFamily="34" charset="0"/>
                <a:ea typeface="幼圆" panose="02010509060101010101" pitchFamily="49" charset="-122"/>
                <a:sym typeface="Wingdings" panose="05000000000000000000" pitchFamily="2" charset="2"/>
              </a:rPr>
              <a:t>，收集洗脱流出液，</a:t>
            </a:r>
            <a:r>
              <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rPr>
              <a:t>直至检测无白色沉淀为止</a:t>
            </a:r>
          </a:p>
        </p:txBody>
      </p:sp>
    </p:spTree>
    <p:extLst>
      <p:ext uri="{BB962C8B-B14F-4D97-AF65-F5344CB8AC3E}">
        <p14:creationId xmlns:p14="http://schemas.microsoft.com/office/powerpoint/2010/main" val="19517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720725" y="1465263"/>
            <a:ext cx="7777163" cy="56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鉴定</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8" name="Rectangle 3"/>
          <p:cNvSpPr txBox="1">
            <a:spLocks noChangeArrowheads="1"/>
          </p:cNvSpPr>
          <p:nvPr/>
        </p:nvSpPr>
        <p:spPr bwMode="auto">
          <a:xfrm>
            <a:off x="561975" y="2060848"/>
            <a:ext cx="8367713" cy="3888432"/>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按收集的洗脱液在试管架上分成二排</a:t>
            </a:r>
          </a:p>
          <a:p>
            <a:pPr marL="0" lvl="1" indent="0" eaLnBrk="1" latinLnBrk="0" hangingPunct="1">
              <a:lnSpc>
                <a:spcPct val="150000"/>
              </a:lnSpc>
              <a:spcBef>
                <a:spcPct val="0"/>
              </a:spcBef>
              <a:buClr>
                <a:schemeClr val="tx1"/>
              </a:buClr>
              <a:buSzPct val="100000"/>
              <a:buNone/>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        第一</a:t>
            </a:r>
            <a:r>
              <a:rPr lang="zh-CN" altLang="en-US" sz="2400" b="1" dirty="0">
                <a:latin typeface="Arial" panose="020B0604020202020204" pitchFamily="34" charset="0"/>
                <a:ea typeface="幼圆" panose="02010509060101010101" pitchFamily="49" charset="-122"/>
                <a:cs typeface="Arial" panose="020B0604020202020204" pitchFamily="34" charset="0"/>
              </a:rPr>
              <a:t>排：收集液</a:t>
            </a:r>
            <a:r>
              <a:rPr lang="en-US" altLang="zh-CN" sz="2400" b="1" dirty="0">
                <a:latin typeface="Arial" panose="020B0604020202020204" pitchFamily="34" charset="0"/>
                <a:ea typeface="幼圆" panose="02010509060101010101" pitchFamily="49" charset="-122"/>
                <a:cs typeface="Arial" panose="020B0604020202020204" pitchFamily="34" charset="0"/>
              </a:rPr>
              <a:t>1</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3</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5</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7......</a:t>
            </a:r>
            <a:r>
              <a:rPr lang="zh-CN" altLang="en-US" sz="2400" b="1" dirty="0">
                <a:latin typeface="Arial" panose="020B0604020202020204" pitchFamily="34" charset="0"/>
                <a:ea typeface="幼圆" panose="02010509060101010101" pitchFamily="49" charset="-122"/>
                <a:cs typeface="Arial" panose="020B0604020202020204" pitchFamily="34" charset="0"/>
              </a:rPr>
              <a:t>管</a:t>
            </a:r>
          </a:p>
          <a:p>
            <a:pPr marL="0" lvl="1" indent="0" eaLnBrk="1" latinLnBrk="0" hangingPunct="1">
              <a:lnSpc>
                <a:spcPct val="150000"/>
              </a:lnSpc>
              <a:spcBef>
                <a:spcPct val="0"/>
              </a:spcBef>
              <a:buClr>
                <a:schemeClr val="tx1"/>
              </a:buClr>
              <a:buSzPct val="100000"/>
              <a:buNone/>
              <a:defRPr/>
            </a:pPr>
            <a:r>
              <a:rPr lang="zh-CN" altLang="en-US" sz="2400" b="1" dirty="0" smtClean="0">
                <a:latin typeface="Arial" panose="020B0604020202020204" pitchFamily="34" charset="0"/>
                <a:ea typeface="幼圆" panose="02010509060101010101" pitchFamily="49" charset="-122"/>
                <a:cs typeface="Arial" panose="020B0604020202020204" pitchFamily="34" charset="0"/>
              </a:rPr>
              <a:t>        第二</a:t>
            </a:r>
            <a:r>
              <a:rPr lang="zh-CN" altLang="en-US" sz="2400" b="1" dirty="0">
                <a:latin typeface="Arial" panose="020B0604020202020204" pitchFamily="34" charset="0"/>
                <a:ea typeface="幼圆" panose="02010509060101010101" pitchFamily="49" charset="-122"/>
                <a:cs typeface="Arial" panose="020B0604020202020204" pitchFamily="34" charset="0"/>
              </a:rPr>
              <a:t>排：收集液</a:t>
            </a:r>
            <a:r>
              <a:rPr lang="en-US" altLang="zh-CN" sz="2400" b="1" dirty="0">
                <a:latin typeface="Arial" panose="020B0604020202020204" pitchFamily="34" charset="0"/>
                <a:ea typeface="幼圆" panose="02010509060101010101" pitchFamily="49" charset="-122"/>
                <a:cs typeface="Arial" panose="020B0604020202020204" pitchFamily="34" charset="0"/>
              </a:rPr>
              <a:t>2</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4</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6</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a:latin typeface="Arial" panose="020B0604020202020204" pitchFamily="34" charset="0"/>
                <a:ea typeface="幼圆" panose="02010509060101010101" pitchFamily="49" charset="-122"/>
                <a:cs typeface="Arial" panose="020B0604020202020204" pitchFamily="34" charset="0"/>
              </a:rPr>
              <a:t>8......</a:t>
            </a:r>
            <a:r>
              <a:rPr lang="zh-CN" altLang="en-US" sz="2400" b="1" dirty="0">
                <a:latin typeface="Arial" panose="020B0604020202020204" pitchFamily="34" charset="0"/>
                <a:ea typeface="幼圆" panose="02010509060101010101" pitchFamily="49" charset="-122"/>
                <a:cs typeface="Arial" panose="020B0604020202020204" pitchFamily="34" charset="0"/>
              </a:rPr>
              <a:t>管</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第一排每管加</a:t>
            </a:r>
            <a:r>
              <a:rPr lang="en-US" altLang="zh-CN" sz="2400" b="1" dirty="0">
                <a:latin typeface="Arial" panose="020B0604020202020204" pitchFamily="34" charset="0"/>
                <a:ea typeface="幼圆" panose="02010509060101010101" pitchFamily="49" charset="-122"/>
                <a:cs typeface="Arial" panose="020B0604020202020204" pitchFamily="34" charset="0"/>
              </a:rPr>
              <a:t>1mL</a:t>
            </a:r>
            <a:r>
              <a:rPr lang="zh-CN" altLang="en-US" sz="2400" b="1" dirty="0">
                <a:latin typeface="Arial" panose="020B0604020202020204" pitchFamily="34" charset="0"/>
                <a:ea typeface="幼圆" panose="02010509060101010101" pitchFamily="49" charset="-122"/>
                <a:cs typeface="Arial" panose="020B0604020202020204" pitchFamily="34" charset="0"/>
              </a:rPr>
              <a:t>考马斯亮蓝</a:t>
            </a:r>
            <a:r>
              <a:rPr lang="en-US" altLang="zh-CN" sz="2400" b="1" dirty="0">
                <a:latin typeface="Arial" panose="020B0604020202020204" pitchFamily="34" charset="0"/>
                <a:ea typeface="幼圆" panose="02010509060101010101" pitchFamily="49" charset="-122"/>
                <a:cs typeface="Arial" panose="020B0604020202020204" pitchFamily="34" charset="0"/>
              </a:rPr>
              <a:t>G-250</a:t>
            </a:r>
            <a:r>
              <a:rPr lang="zh-CN" altLang="en-US" sz="2400" b="1" dirty="0">
                <a:latin typeface="Arial" panose="020B0604020202020204" pitchFamily="34" charset="0"/>
                <a:ea typeface="幼圆" panose="02010509060101010101" pitchFamily="49" charset="-122"/>
                <a:cs typeface="Arial" panose="020B0604020202020204" pitchFamily="34" charset="0"/>
              </a:rPr>
              <a:t>试剂，根据蓝色情况，判断蛋白质在各管中的浓度</a:t>
            </a:r>
          </a:p>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第二排每管加</a:t>
            </a:r>
            <a:r>
              <a:rPr lang="en-US" altLang="zh-CN" sz="2400" b="1" dirty="0">
                <a:latin typeface="Arial" panose="020B0604020202020204" pitchFamily="34" charset="0"/>
                <a:ea typeface="幼圆" panose="02010509060101010101" pitchFamily="49" charset="-122"/>
                <a:cs typeface="Arial" panose="020B0604020202020204" pitchFamily="34" charset="0"/>
              </a:rPr>
              <a:t>2</a:t>
            </a:r>
            <a:r>
              <a:rPr lang="zh-CN" altLang="en-US" sz="2400" b="1" dirty="0">
                <a:latin typeface="Arial" panose="020B0604020202020204" pitchFamily="34" charset="0"/>
                <a:ea typeface="幼圆" panose="02010509060101010101" pitchFamily="49" charset="-122"/>
                <a:cs typeface="Arial" panose="020B0604020202020204" pitchFamily="34" charset="0"/>
              </a:rPr>
              <a:t>滴醋酸钡溶液，根据白色沉淀多少，</a:t>
            </a:r>
            <a:r>
              <a:rPr lang="zh-CN" altLang="en-US" sz="2400" b="1" dirty="0" smtClean="0">
                <a:latin typeface="Arial" panose="020B0604020202020204" pitchFamily="34" charset="0"/>
                <a:ea typeface="幼圆" panose="02010509060101010101" pitchFamily="49" charset="-122"/>
                <a:cs typeface="Arial" panose="020B0604020202020204" pitchFamily="34" charset="0"/>
              </a:rPr>
              <a:t>判断 </a:t>
            </a:r>
            <a:r>
              <a:rPr lang="en-US" altLang="zh-CN" sz="2400" b="1" dirty="0" smtClean="0">
                <a:latin typeface="Arial" panose="020B0604020202020204" pitchFamily="34" charset="0"/>
                <a:ea typeface="幼圆" panose="02010509060101010101" pitchFamily="49" charset="-122"/>
                <a:cs typeface="Arial" panose="020B0604020202020204" pitchFamily="34" charset="0"/>
              </a:rPr>
              <a:t>SO</a:t>
            </a:r>
            <a:r>
              <a:rPr lang="en-US" altLang="zh-CN" sz="2400" b="1" baseline="-25000" dirty="0" smtClean="0">
                <a:latin typeface="Arial" panose="020B0604020202020204" pitchFamily="34" charset="0"/>
                <a:ea typeface="幼圆" panose="02010509060101010101" pitchFamily="49" charset="-122"/>
                <a:cs typeface="Arial" panose="020B0604020202020204" pitchFamily="34" charset="0"/>
              </a:rPr>
              <a:t>4</a:t>
            </a:r>
            <a:r>
              <a:rPr lang="en-US" altLang="zh-CN" sz="2400" b="1" baseline="30000" dirty="0" smtClean="0">
                <a:latin typeface="Arial" panose="020B0604020202020204" pitchFamily="34" charset="0"/>
                <a:ea typeface="幼圆" panose="02010509060101010101" pitchFamily="49" charset="-122"/>
                <a:cs typeface="Arial" panose="020B0604020202020204" pitchFamily="34" charset="0"/>
              </a:rPr>
              <a:t>2-</a:t>
            </a:r>
            <a:r>
              <a:rPr lang="zh-CN" altLang="en-US" sz="2400" b="1" dirty="0">
                <a:latin typeface="Arial" panose="020B0604020202020204" pitchFamily="34" charset="0"/>
                <a:ea typeface="幼圆" panose="02010509060101010101" pitchFamily="49" charset="-122"/>
                <a:cs typeface="Arial" panose="020B0604020202020204" pitchFamily="34" charset="0"/>
              </a:rPr>
              <a:t>在各管中的浓度</a:t>
            </a:r>
          </a:p>
        </p:txBody>
      </p:sp>
      <p:sp>
        <p:nvSpPr>
          <p:cNvPr id="9" name="AutoShape 27"/>
          <p:cNvSpPr>
            <a:spLocks noChangeArrowheads="1"/>
          </p:cNvSpPr>
          <p:nvPr/>
        </p:nvSpPr>
        <p:spPr bwMode="auto">
          <a:xfrm>
            <a:off x="2411760" y="1238038"/>
            <a:ext cx="6408712" cy="576000"/>
          </a:xfrm>
          <a:prstGeom prst="wedgeRoundRectCallout">
            <a:avLst>
              <a:gd name="adj1" fmla="val -58884"/>
              <a:gd name="adj2" fmla="val 31905"/>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lnSpc>
                <a:spcPct val="120000"/>
              </a:lnSpc>
            </a:pPr>
            <a:r>
              <a:rPr lang="zh-CN" altLang="en-US" sz="2400" b="1" dirty="0">
                <a:latin typeface="Arial" panose="020B0604020202020204" pitchFamily="34" charset="0"/>
                <a:ea typeface="幼圆" panose="02010509060101010101" pitchFamily="49" charset="-122"/>
              </a:rPr>
              <a:t>检测判断收集管中蛋白质与</a:t>
            </a:r>
            <a:r>
              <a:rPr lang="en-US" altLang="zh-CN" sz="2400" b="1" dirty="0">
                <a:latin typeface="Arial" panose="020B0604020202020204" pitchFamily="34" charset="0"/>
                <a:ea typeface="幼圆" panose="02010509060101010101" pitchFamily="49" charset="-122"/>
              </a:rPr>
              <a:t>SO</a:t>
            </a:r>
            <a:r>
              <a:rPr lang="en-US" altLang="zh-CN" sz="2400" b="1" baseline="-25000" dirty="0">
                <a:latin typeface="Arial" panose="020B0604020202020204" pitchFamily="34" charset="0"/>
                <a:ea typeface="幼圆" panose="02010509060101010101" pitchFamily="49" charset="-122"/>
              </a:rPr>
              <a:t>4</a:t>
            </a:r>
            <a:r>
              <a:rPr lang="en-US" altLang="zh-CN" sz="2400" b="1" baseline="30000" dirty="0">
                <a:latin typeface="Arial" panose="020B0604020202020204" pitchFamily="34" charset="0"/>
                <a:ea typeface="幼圆" panose="02010509060101010101" pitchFamily="49" charset="-122"/>
              </a:rPr>
              <a:t>2-</a:t>
            </a:r>
            <a:r>
              <a:rPr lang="zh-CN" altLang="en-US" sz="2400" b="1" dirty="0">
                <a:latin typeface="Arial" panose="020B0604020202020204" pitchFamily="34" charset="0"/>
                <a:ea typeface="幼圆" panose="02010509060101010101" pitchFamily="49" charset="-122"/>
              </a:rPr>
              <a:t>根存在情况</a:t>
            </a:r>
          </a:p>
        </p:txBody>
      </p:sp>
    </p:spTree>
    <p:extLst>
      <p:ext uri="{BB962C8B-B14F-4D97-AF65-F5344CB8AC3E}">
        <p14:creationId xmlns:p14="http://schemas.microsoft.com/office/powerpoint/2010/main" val="1123344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720725" y="1465263"/>
            <a:ext cx="7777163" cy="56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鉴定</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graphicFrame>
        <p:nvGraphicFramePr>
          <p:cNvPr id="10" name="表格 9"/>
          <p:cNvGraphicFramePr>
            <a:graphicFrameLocks noGrp="1"/>
          </p:cNvGraphicFramePr>
          <p:nvPr>
            <p:extLst>
              <p:ext uri="{D42A27DB-BD31-4B8C-83A1-F6EECF244321}">
                <p14:modId xmlns:p14="http://schemas.microsoft.com/office/powerpoint/2010/main" val="918340646"/>
              </p:ext>
            </p:extLst>
          </p:nvPr>
        </p:nvGraphicFramePr>
        <p:xfrm>
          <a:off x="107487" y="2420218"/>
          <a:ext cx="8929009" cy="1872208"/>
        </p:xfrm>
        <a:graphic>
          <a:graphicData uri="http://schemas.openxmlformats.org/drawingml/2006/table">
            <a:tbl>
              <a:tblPr firstRow="1" firstCol="1" bandRow="1">
                <a:tableStyleId>{5C22544A-7EE6-4342-B048-85BDC9FD1C3A}</a:tableStyleId>
              </a:tblPr>
              <a:tblGrid>
                <a:gridCol w="1368152">
                  <a:extLst>
                    <a:ext uri="{9D8B030D-6E8A-4147-A177-3AD203B41FA5}">
                      <a16:colId xmlns:a16="http://schemas.microsoft.com/office/drawing/2014/main" val="3249070513"/>
                    </a:ext>
                  </a:extLst>
                </a:gridCol>
                <a:gridCol w="504056">
                  <a:extLst>
                    <a:ext uri="{9D8B030D-6E8A-4147-A177-3AD203B41FA5}">
                      <a16:colId xmlns:a16="http://schemas.microsoft.com/office/drawing/2014/main" val="482049869"/>
                    </a:ext>
                  </a:extLst>
                </a:gridCol>
                <a:gridCol w="504056">
                  <a:extLst>
                    <a:ext uri="{9D8B030D-6E8A-4147-A177-3AD203B41FA5}">
                      <a16:colId xmlns:a16="http://schemas.microsoft.com/office/drawing/2014/main" val="746790356"/>
                    </a:ext>
                  </a:extLst>
                </a:gridCol>
                <a:gridCol w="504056">
                  <a:extLst>
                    <a:ext uri="{9D8B030D-6E8A-4147-A177-3AD203B41FA5}">
                      <a16:colId xmlns:a16="http://schemas.microsoft.com/office/drawing/2014/main" val="693397823"/>
                    </a:ext>
                  </a:extLst>
                </a:gridCol>
                <a:gridCol w="504056">
                  <a:extLst>
                    <a:ext uri="{9D8B030D-6E8A-4147-A177-3AD203B41FA5}">
                      <a16:colId xmlns:a16="http://schemas.microsoft.com/office/drawing/2014/main" val="746671884"/>
                    </a:ext>
                  </a:extLst>
                </a:gridCol>
                <a:gridCol w="504056">
                  <a:extLst>
                    <a:ext uri="{9D8B030D-6E8A-4147-A177-3AD203B41FA5}">
                      <a16:colId xmlns:a16="http://schemas.microsoft.com/office/drawing/2014/main" val="1193639431"/>
                    </a:ext>
                  </a:extLst>
                </a:gridCol>
                <a:gridCol w="504056">
                  <a:extLst>
                    <a:ext uri="{9D8B030D-6E8A-4147-A177-3AD203B41FA5}">
                      <a16:colId xmlns:a16="http://schemas.microsoft.com/office/drawing/2014/main" val="3758470471"/>
                    </a:ext>
                  </a:extLst>
                </a:gridCol>
                <a:gridCol w="504056">
                  <a:extLst>
                    <a:ext uri="{9D8B030D-6E8A-4147-A177-3AD203B41FA5}">
                      <a16:colId xmlns:a16="http://schemas.microsoft.com/office/drawing/2014/main" val="3429680818"/>
                    </a:ext>
                  </a:extLst>
                </a:gridCol>
                <a:gridCol w="504056">
                  <a:extLst>
                    <a:ext uri="{9D8B030D-6E8A-4147-A177-3AD203B41FA5}">
                      <a16:colId xmlns:a16="http://schemas.microsoft.com/office/drawing/2014/main" val="3160598396"/>
                    </a:ext>
                  </a:extLst>
                </a:gridCol>
                <a:gridCol w="504056">
                  <a:extLst>
                    <a:ext uri="{9D8B030D-6E8A-4147-A177-3AD203B41FA5}">
                      <a16:colId xmlns:a16="http://schemas.microsoft.com/office/drawing/2014/main" val="2206955605"/>
                    </a:ext>
                  </a:extLst>
                </a:gridCol>
                <a:gridCol w="504056">
                  <a:extLst>
                    <a:ext uri="{9D8B030D-6E8A-4147-A177-3AD203B41FA5}">
                      <a16:colId xmlns:a16="http://schemas.microsoft.com/office/drawing/2014/main" val="3747737812"/>
                    </a:ext>
                  </a:extLst>
                </a:gridCol>
                <a:gridCol w="504056">
                  <a:extLst>
                    <a:ext uri="{9D8B030D-6E8A-4147-A177-3AD203B41FA5}">
                      <a16:colId xmlns:a16="http://schemas.microsoft.com/office/drawing/2014/main" val="1906004519"/>
                    </a:ext>
                  </a:extLst>
                </a:gridCol>
                <a:gridCol w="504056">
                  <a:extLst>
                    <a:ext uri="{9D8B030D-6E8A-4147-A177-3AD203B41FA5}">
                      <a16:colId xmlns:a16="http://schemas.microsoft.com/office/drawing/2014/main" val="178406027"/>
                    </a:ext>
                  </a:extLst>
                </a:gridCol>
                <a:gridCol w="504056">
                  <a:extLst>
                    <a:ext uri="{9D8B030D-6E8A-4147-A177-3AD203B41FA5}">
                      <a16:colId xmlns:a16="http://schemas.microsoft.com/office/drawing/2014/main" val="1424391033"/>
                    </a:ext>
                  </a:extLst>
                </a:gridCol>
                <a:gridCol w="504073">
                  <a:extLst>
                    <a:ext uri="{9D8B030D-6E8A-4147-A177-3AD203B41FA5}">
                      <a16:colId xmlns:a16="http://schemas.microsoft.com/office/drawing/2014/main" val="939748066"/>
                    </a:ext>
                  </a:extLst>
                </a:gridCol>
                <a:gridCol w="504056">
                  <a:extLst>
                    <a:ext uri="{9D8B030D-6E8A-4147-A177-3AD203B41FA5}">
                      <a16:colId xmlns:a16="http://schemas.microsoft.com/office/drawing/2014/main" val="1917585423"/>
                    </a:ext>
                  </a:extLst>
                </a:gridCol>
              </a:tblGrid>
              <a:tr h="686068">
                <a:tc>
                  <a:txBody>
                    <a:bodyPr/>
                    <a:lstStyle/>
                    <a:p>
                      <a:pPr marL="0" marR="0" lvl="0" indent="0" algn="l" defTabSz="914400" rtl="0" eaLnBrk="1" fontAlgn="base" latinLnBrk="0" hangingPunct="1">
                        <a:lnSpc>
                          <a:spcPct val="125000"/>
                        </a:lnSpc>
                        <a:spcBef>
                          <a:spcPct val="20000"/>
                        </a:spcBef>
                        <a:spcAft>
                          <a:spcPts val="0"/>
                        </a:spcAft>
                        <a:buClr>
                          <a:schemeClr val="tx1"/>
                        </a:buClr>
                        <a:buSzPct val="100000"/>
                        <a:buFontTx/>
                        <a:buNone/>
                      </a:pPr>
                      <a:r>
                        <a:rPr lang="zh-CN" altLang="en-US" sz="1800" b="1" kern="100" dirty="0" smtClean="0">
                          <a:solidFill>
                            <a:schemeClr val="lt1"/>
                          </a:solidFill>
                          <a:effectLst/>
                          <a:latin typeface="Arial" panose="020B0604020202020204" pitchFamily="34" charset="0"/>
                          <a:ea typeface="幼圆" panose="02010509060101010101" pitchFamily="49" charset="-122"/>
                          <a:cs typeface="Arial" panose="020B0604020202020204" pitchFamily="34" charset="0"/>
                          <a:sym typeface="楷体_GB2312" pitchFamily="1" charset="-122"/>
                        </a:rPr>
                        <a:t>管号</a:t>
                      </a:r>
                    </a:p>
                  </a:txBody>
                  <a:tcPr anchor="ctr" horzOverflow="overflow"/>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1</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2</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3</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4</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5</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6</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7</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8</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9</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10</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11</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12</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13</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altLang="zh-CN" sz="1800" b="1" kern="100" dirty="0" smtClean="0">
                          <a:effectLst/>
                          <a:latin typeface="Arial" panose="020B0604020202020204" pitchFamily="34" charset="0"/>
                          <a:ea typeface="幼圆" panose="02010509060101010101" pitchFamily="49" charset="-122"/>
                          <a:cs typeface="Arial" panose="020B0604020202020204" pitchFamily="34" charset="0"/>
                        </a:rPr>
                        <a:t>14</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tc>
                  <a:txBody>
                    <a:bodyPr/>
                    <a:lstStyle/>
                    <a:p>
                      <a:pPr algn="ctr">
                        <a:lnSpc>
                          <a:spcPct val="125000"/>
                        </a:lnSpc>
                        <a:spcAft>
                          <a:spcPts val="0"/>
                        </a:spcAft>
                      </a:pPr>
                      <a:r>
                        <a:rPr lang="en-US" sz="1800" b="1" kern="100" dirty="0" smtClean="0">
                          <a:effectLst/>
                          <a:latin typeface="Arial" panose="020B0604020202020204" pitchFamily="34" charset="0"/>
                          <a:ea typeface="幼圆" panose="02010509060101010101" pitchFamily="49" charset="-122"/>
                          <a:cs typeface="Arial" panose="020B0604020202020204" pitchFamily="34" charset="0"/>
                        </a:rPr>
                        <a:t>15</a:t>
                      </a:r>
                      <a:endParaRPr lang="zh-CN" sz="1800" b="1" kern="100" dirty="0">
                        <a:effectLst/>
                        <a:latin typeface="Arial" panose="020B0604020202020204" pitchFamily="34" charset="0"/>
                        <a:ea typeface="幼圆" panose="02010509060101010101" pitchFamily="49" charset="-122"/>
                        <a:cs typeface="Arial" panose="020B0604020202020204" pitchFamily="34" charset="0"/>
                      </a:endParaRPr>
                    </a:p>
                  </a:txBody>
                  <a:tcPr marL="68582" marR="68582" marT="0" marB="0" anchor="ctr"/>
                </a:tc>
                <a:extLst>
                  <a:ext uri="{0D108BD9-81ED-4DB2-BD59-A6C34878D82A}">
                    <a16:rowId xmlns:a16="http://schemas.microsoft.com/office/drawing/2014/main" val="1270008708"/>
                  </a:ext>
                </a:extLst>
              </a:tr>
              <a:tr h="610076">
                <a:tc>
                  <a:txBody>
                    <a:bodyPr/>
                    <a:lstStyle/>
                    <a:p>
                      <a:pPr marL="0" marR="0" lvl="0" indent="0" algn="l" defTabSz="914400" rtl="0" eaLnBrk="1" fontAlgn="base" latinLnBrk="0" hangingPunct="1">
                        <a:lnSpc>
                          <a:spcPct val="125000"/>
                        </a:lnSpc>
                        <a:spcBef>
                          <a:spcPct val="20000"/>
                        </a:spcBef>
                        <a:spcAft>
                          <a:spcPts val="0"/>
                        </a:spcAft>
                        <a:buClr>
                          <a:schemeClr val="tx1"/>
                        </a:buClr>
                        <a:buSzPct val="100000"/>
                        <a:buFontTx/>
                        <a:buNone/>
                      </a:pPr>
                      <a:r>
                        <a:rPr lang="zh-CN" altLang="en-US" sz="1800" b="1" kern="100" dirty="0" smtClean="0">
                          <a:solidFill>
                            <a:schemeClr val="lt1"/>
                          </a:solidFill>
                          <a:effectLst/>
                          <a:latin typeface="Arial" panose="020B0604020202020204" pitchFamily="34" charset="0"/>
                          <a:ea typeface="幼圆" panose="02010509060101010101" pitchFamily="49" charset="-122"/>
                          <a:cs typeface="Arial" panose="020B0604020202020204" pitchFamily="34" charset="0"/>
                          <a:sym typeface="楷体_GB2312" pitchFamily="1" charset="-122"/>
                        </a:rPr>
                        <a:t>蓝色深浅</a:t>
                      </a:r>
                    </a:p>
                  </a:txBody>
                  <a:tcPr anchor="ctr" horzOverflow="overflow"/>
                </a:tc>
                <a:tc>
                  <a:txBody>
                    <a:bodyPr/>
                    <a:lstStyle/>
                    <a:p>
                      <a:endParaRPr lang="zh-CN" altLang="en-US" dirty="0"/>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extLst>
                  <a:ext uri="{0D108BD9-81ED-4DB2-BD59-A6C34878D82A}">
                    <a16:rowId xmlns:a16="http://schemas.microsoft.com/office/drawing/2014/main" val="1350742754"/>
                  </a:ext>
                </a:extLst>
              </a:tr>
              <a:tr h="576064">
                <a:tc>
                  <a:txBody>
                    <a:bodyPr/>
                    <a:lstStyle/>
                    <a:p>
                      <a:pPr marL="0" marR="0" lvl="0" indent="0" algn="l" defTabSz="914400" rtl="0" eaLnBrk="1" fontAlgn="base" latinLnBrk="0" hangingPunct="1">
                        <a:lnSpc>
                          <a:spcPct val="125000"/>
                        </a:lnSpc>
                        <a:spcBef>
                          <a:spcPct val="20000"/>
                        </a:spcBef>
                        <a:spcAft>
                          <a:spcPts val="0"/>
                        </a:spcAft>
                        <a:buClr>
                          <a:schemeClr val="tx1"/>
                        </a:buClr>
                        <a:buSzPct val="100000"/>
                        <a:buFontTx/>
                        <a:buNone/>
                      </a:pPr>
                      <a:r>
                        <a:rPr lang="zh-CN" altLang="en-US" sz="1800" b="1" kern="100" dirty="0" smtClean="0">
                          <a:solidFill>
                            <a:schemeClr val="lt1"/>
                          </a:solidFill>
                          <a:effectLst/>
                          <a:latin typeface="Arial" panose="020B0604020202020204" pitchFamily="34" charset="0"/>
                          <a:ea typeface="幼圆" panose="02010509060101010101" pitchFamily="49" charset="-122"/>
                          <a:cs typeface="Arial" panose="020B0604020202020204" pitchFamily="34" charset="0"/>
                          <a:sym typeface="楷体_GB2312" pitchFamily="1" charset="-122"/>
                        </a:rPr>
                        <a:t>白色沉淀量</a:t>
                      </a:r>
                    </a:p>
                  </a:txBody>
                  <a:tcPr anchor="ctr" horzOverflow="overflow"/>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a:p>
                  </a:txBody>
                  <a:tcPr marL="68582" marR="68582" marT="0" marB="0" anchor="ctr"/>
                </a:tc>
                <a:tc>
                  <a:txBody>
                    <a:bodyPr/>
                    <a:lstStyle/>
                    <a:p>
                      <a:endParaRPr lang="zh-CN" altLang="en-US" dirty="0"/>
                    </a:p>
                  </a:txBody>
                  <a:tcPr marL="68582" marR="68582" marT="0" marB="0" anchor="ctr"/>
                </a:tc>
                <a:extLst>
                  <a:ext uri="{0D108BD9-81ED-4DB2-BD59-A6C34878D82A}">
                    <a16:rowId xmlns:a16="http://schemas.microsoft.com/office/drawing/2014/main" val="2195686764"/>
                  </a:ext>
                </a:extLst>
              </a:tr>
            </a:tbl>
          </a:graphicData>
        </a:graphic>
      </p:graphicFrame>
      <p:sp>
        <p:nvSpPr>
          <p:cNvPr id="12" name="AutoShape 20"/>
          <p:cNvSpPr>
            <a:spLocks noChangeArrowheads="1"/>
          </p:cNvSpPr>
          <p:nvPr/>
        </p:nvSpPr>
        <p:spPr bwMode="auto">
          <a:xfrm>
            <a:off x="1907704" y="4725240"/>
            <a:ext cx="6806629" cy="864000"/>
          </a:xfrm>
          <a:prstGeom prst="wedgeRoundRectCallout">
            <a:avLst>
              <a:gd name="adj1" fmla="val -45272"/>
              <a:gd name="adj2" fmla="val -97383"/>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用“</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”和“</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”表示有无蓝色和沉淀</a:t>
            </a:r>
            <a:endPar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endParaRPr>
          </a:p>
          <a:p>
            <a:pPr marL="342900" indent="-342900" eaLnBrk="1" hangingPunct="1">
              <a:lnSpc>
                <a:spcPct val="120000"/>
              </a:lnSpc>
              <a:buFont typeface="Wingdings" panose="05000000000000000000" pitchFamily="2" charset="2"/>
              <a:buChar char="Ø"/>
              <a:defRPr/>
            </a:pP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用“</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”和“</a:t>
            </a:r>
            <a:r>
              <a:rPr lang="en-US" altLang="zh-CN"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a:t>
            </a:r>
            <a:r>
              <a:rPr lang="zh-CN" altLang="en-US" b="1" dirty="0" smtClean="0">
                <a:solidFill>
                  <a:schemeClr val="tx1"/>
                </a:solidFill>
                <a:latin typeface="Arial" panose="020B0604020202020204" pitchFamily="34" charset="0"/>
                <a:ea typeface="幼圆" panose="02010509060101010101" pitchFamily="49" charset="-122"/>
                <a:sym typeface="Wingdings" panose="05000000000000000000" pitchFamily="2" charset="2"/>
              </a:rPr>
              <a:t>”表示蓝色深浅和沉淀多少</a:t>
            </a:r>
            <a:endParaRPr lang="zh-CN" altLang="en-US" b="1" dirty="0">
              <a:solidFill>
                <a:srgbClr val="FF0000"/>
              </a:solidFill>
              <a:latin typeface="Arial" panose="020B0604020202020204" pitchFamily="34" charset="0"/>
              <a:ea typeface="幼圆" panose="02010509060101010101" pitchFamily="49" charset="-122"/>
              <a:sym typeface="Wingdings" panose="05000000000000000000" pitchFamily="2" charset="2"/>
            </a:endParaRPr>
          </a:p>
        </p:txBody>
      </p:sp>
    </p:spTree>
    <p:extLst>
      <p:ext uri="{BB962C8B-B14F-4D97-AF65-F5344CB8AC3E}">
        <p14:creationId xmlns:p14="http://schemas.microsoft.com/office/powerpoint/2010/main" val="209745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720725" y="1465263"/>
            <a:ext cx="7777163" cy="56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再生</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8" name="Rectangle 3"/>
          <p:cNvSpPr txBox="1">
            <a:spLocks noChangeArrowheads="1"/>
          </p:cNvSpPr>
          <p:nvPr/>
        </p:nvSpPr>
        <p:spPr bwMode="auto">
          <a:xfrm>
            <a:off x="561975" y="2060848"/>
            <a:ext cx="8367713" cy="1080120"/>
          </a:xfrm>
          <a:prstGeom prst="rect">
            <a:avLst/>
          </a:prstGeom>
          <a:noFill/>
          <a:ln>
            <a:noFill/>
            <a:miter/>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342900" lvl="1" indent="-395288"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dirty="0">
                <a:latin typeface="Arial" panose="020B0604020202020204" pitchFamily="34" charset="0"/>
                <a:ea typeface="幼圆" panose="02010509060101010101" pitchFamily="49" charset="-122"/>
                <a:cs typeface="Arial" panose="020B0604020202020204" pitchFamily="34" charset="0"/>
              </a:rPr>
              <a:t>鉴定完毕，打开出水口，继续用</a:t>
            </a:r>
            <a:r>
              <a:rPr lang="en-US" altLang="zh-CN" sz="2400" b="1" dirty="0">
                <a:latin typeface="Arial" panose="020B0604020202020204" pitchFamily="34" charset="0"/>
                <a:ea typeface="幼圆" panose="02010509060101010101" pitchFamily="49" charset="-122"/>
                <a:cs typeface="Arial" panose="020B0604020202020204" pitchFamily="34" charset="0"/>
              </a:rPr>
              <a:t>2-3</a:t>
            </a:r>
            <a:r>
              <a:rPr lang="zh-CN" altLang="en-US" sz="2400" b="1" dirty="0">
                <a:latin typeface="Arial" panose="020B0604020202020204" pitchFamily="34" charset="0"/>
                <a:ea typeface="幼圆" panose="02010509060101010101" pitchFamily="49" charset="-122"/>
                <a:cs typeface="Arial" panose="020B0604020202020204" pitchFamily="34" charset="0"/>
              </a:rPr>
              <a:t>倍床体积洗脱剂洗脱，洗脱后关闭出口，以备下次使用</a:t>
            </a:r>
          </a:p>
        </p:txBody>
      </p:sp>
    </p:spTree>
    <p:extLst>
      <p:ext uri="{BB962C8B-B14F-4D97-AF65-F5344CB8AC3E}">
        <p14:creationId xmlns:p14="http://schemas.microsoft.com/office/powerpoint/2010/main" val="1666026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10"/>
          <p:cNvSpPr txBox="1">
            <a:spLocks noChangeArrowheads="1"/>
          </p:cNvSpPr>
          <p:nvPr/>
        </p:nvSpPr>
        <p:spPr bwMode="auto">
          <a:xfrm>
            <a:off x="720725" y="1465263"/>
            <a:ext cx="7777163" cy="188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蛋白质盐析</a:t>
            </a:r>
            <a:r>
              <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a:t>
            </a:r>
            <a:r>
              <a:rPr lang="zh-CN" altLang="en-US" sz="2400" b="1" dirty="0" smtClean="0">
                <a:solidFill>
                  <a:srgbClr val="000000"/>
                </a:solidFill>
                <a:latin typeface="幼圆" panose="02010509060101010101" pitchFamily="49" charset="-122"/>
                <a:ea typeface="幼圆" panose="02010509060101010101" pitchFamily="49" charset="-122"/>
              </a:rPr>
              <a:t>向</a:t>
            </a:r>
            <a:r>
              <a:rPr lang="zh-CN" altLang="en-US" sz="2400" b="1" dirty="0">
                <a:solidFill>
                  <a:srgbClr val="000000"/>
                </a:solidFill>
                <a:latin typeface="幼圆" panose="02010509060101010101" pitchFamily="49" charset="-122"/>
                <a:ea typeface="幼圆" panose="02010509060101010101" pitchFamily="49" charset="-122"/>
              </a:rPr>
              <a:t>蛋白质溶液中加入高浓度的中性盐（</a:t>
            </a:r>
            <a:r>
              <a:rPr lang="zh-CN" altLang="en-US" sz="2400" b="1" dirty="0">
                <a:solidFill>
                  <a:srgbClr val="FF0000"/>
                </a:solidFill>
                <a:latin typeface="幼圆" panose="02010509060101010101" pitchFamily="49" charset="-122"/>
                <a:ea typeface="幼圆" panose="02010509060101010101" pitchFamily="49" charset="-122"/>
                <a:cs typeface="KaiTi" charset="-122"/>
              </a:rPr>
              <a:t>硫酸铵、硫酸钠或氯化钠</a:t>
            </a:r>
            <a:r>
              <a:rPr lang="zh-CN" altLang="en-US" sz="2400" b="1" dirty="0">
                <a:latin typeface="幼圆" panose="02010509060101010101" pitchFamily="49" charset="-122"/>
                <a:ea typeface="幼圆" panose="02010509060101010101" pitchFamily="49" charset="-122"/>
                <a:cs typeface="KaiTi" charset="-122"/>
              </a:rPr>
              <a:t>等），</a:t>
            </a:r>
            <a:r>
              <a:rPr lang="zh-CN" altLang="en-US" sz="2400" b="1" dirty="0">
                <a:solidFill>
                  <a:srgbClr val="000000"/>
                </a:solidFill>
                <a:latin typeface="幼圆" panose="02010509060101010101" pitchFamily="49" charset="-122"/>
                <a:ea typeface="幼圆" panose="02010509060101010101" pitchFamily="49" charset="-122"/>
              </a:rPr>
              <a:t>以破坏蛋白质的胶体性质（</a:t>
            </a:r>
            <a:r>
              <a:rPr lang="zh-CN" altLang="en-US" sz="2400" b="1" dirty="0">
                <a:solidFill>
                  <a:srgbClr val="FF0000"/>
                </a:solidFill>
                <a:latin typeface="幼圆" panose="02010509060101010101" pitchFamily="49" charset="-122"/>
                <a:ea typeface="幼圆" panose="02010509060101010101" pitchFamily="49" charset="-122"/>
                <a:cs typeface="KaiTi" charset="-122"/>
              </a:rPr>
              <a:t>水化膜</a:t>
            </a:r>
            <a:r>
              <a:rPr lang="zh-CN" altLang="en-US" sz="2400" b="1" dirty="0">
                <a:latin typeface="幼圆" panose="02010509060101010101" pitchFamily="49" charset="-122"/>
                <a:ea typeface="幼圆" panose="02010509060101010101" pitchFamily="49" charset="-122"/>
                <a:cs typeface="KaiTi" charset="-122"/>
              </a:rPr>
              <a:t>和</a:t>
            </a:r>
            <a:r>
              <a:rPr lang="zh-CN" altLang="en-US" sz="2400" b="1" dirty="0">
                <a:solidFill>
                  <a:srgbClr val="FF0000"/>
                </a:solidFill>
                <a:latin typeface="幼圆" panose="02010509060101010101" pitchFamily="49" charset="-122"/>
                <a:ea typeface="幼圆" panose="02010509060101010101" pitchFamily="49" charset="-122"/>
                <a:cs typeface="KaiTi" charset="-122"/>
              </a:rPr>
              <a:t>同种电荷）</a:t>
            </a:r>
            <a:r>
              <a:rPr lang="zh-CN" altLang="en-US" sz="2400" b="1" dirty="0">
                <a:solidFill>
                  <a:srgbClr val="000000"/>
                </a:solidFill>
                <a:latin typeface="幼圆" panose="02010509060101010101" pitchFamily="49" charset="-122"/>
                <a:ea typeface="幼圆" panose="02010509060101010101" pitchFamily="49" charset="-122"/>
              </a:rPr>
              <a:t>，使蛋白质</a:t>
            </a:r>
            <a:r>
              <a:rPr lang="zh-CN" altLang="en-US" sz="2400" b="1" dirty="0">
                <a:latin typeface="幼圆" panose="02010509060101010101" pitchFamily="49" charset="-122"/>
                <a:ea typeface="幼圆" panose="02010509060101010101" pitchFamily="49" charset="-122"/>
                <a:cs typeface="KaiTi" charset="-122"/>
              </a:rPr>
              <a:t>颗粒相互</a:t>
            </a:r>
            <a:r>
              <a:rPr lang="zh-CN" altLang="en-US" sz="2400" b="1" dirty="0">
                <a:solidFill>
                  <a:srgbClr val="FF0000"/>
                </a:solidFill>
                <a:latin typeface="幼圆" panose="02010509060101010101" pitchFamily="49" charset="-122"/>
                <a:ea typeface="幼圆" panose="02010509060101010101" pitchFamily="49" charset="-122"/>
                <a:cs typeface="KaiTi" charset="-122"/>
              </a:rPr>
              <a:t>聚集</a:t>
            </a:r>
            <a:r>
              <a:rPr lang="zh-CN" altLang="en-US" sz="2400" b="1" dirty="0">
                <a:solidFill>
                  <a:srgbClr val="000000"/>
                </a:solidFill>
                <a:latin typeface="幼圆" panose="02010509060101010101" pitchFamily="49" charset="-122"/>
                <a:ea typeface="幼圆" panose="02010509060101010101" pitchFamily="49" charset="-122"/>
              </a:rPr>
              <a:t>而从溶液中析出的</a:t>
            </a:r>
            <a:r>
              <a:rPr lang="zh-CN" altLang="en-US" sz="2400" b="1" dirty="0" smtClean="0">
                <a:solidFill>
                  <a:srgbClr val="000000"/>
                </a:solidFill>
                <a:latin typeface="幼圆" panose="02010509060101010101" pitchFamily="49" charset="-122"/>
                <a:ea typeface="幼圆" panose="02010509060101010101" pitchFamily="49" charset="-122"/>
              </a:rPr>
              <a:t>现象。</a:t>
            </a:r>
            <a:endParaRPr lang="zh-CN" altLang="en-US" sz="2400" b="1" dirty="0">
              <a:latin typeface="幼圆" panose="02010509060101010101" pitchFamily="49" charset="-122"/>
              <a:ea typeface="幼圆" panose="02010509060101010101" pitchFamily="49" charset="-122"/>
            </a:endParaRPr>
          </a:p>
        </p:txBody>
      </p:sp>
      <p:sp>
        <p:nvSpPr>
          <p:cNvPr id="11267" name="文本框 12291"/>
          <p:cNvSpPr txBox="1"/>
          <p:nvPr/>
        </p:nvSpPr>
        <p:spPr>
          <a:xfrm>
            <a:off x="3995936" y="4494649"/>
            <a:ext cx="4464496" cy="1126462"/>
          </a:xfrm>
          <a:prstGeom prst="rect">
            <a:avLst/>
          </a:prstGeom>
          <a:noFill/>
          <a:ln w="9525">
            <a:noFill/>
          </a:ln>
        </p:spPr>
        <p:txBody>
          <a:bodyPr wrap="square" anchor="t">
            <a:spAutoFit/>
          </a:bodyPr>
          <a:lstStyle/>
          <a:p>
            <a:pPr algn="ctr">
              <a:lnSpc>
                <a:spcPct val="120000"/>
              </a:lnSpc>
            </a:pPr>
            <a:r>
              <a:rPr lang="zh-CN" altLang="en-US" sz="2800" b="1" dirty="0">
                <a:solidFill>
                  <a:srgbClr val="FF3300"/>
                </a:solidFill>
                <a:latin typeface="Arial" panose="020B0604020202020204" pitchFamily="34" charset="0"/>
                <a:ea typeface="黑体" panose="02010609060101010101" pitchFamily="49" charset="-122"/>
              </a:rPr>
              <a:t>盐析沉淀是可逆的，</a:t>
            </a:r>
          </a:p>
          <a:p>
            <a:pPr algn="ctr">
              <a:lnSpc>
                <a:spcPct val="120000"/>
              </a:lnSpc>
            </a:pPr>
            <a:r>
              <a:rPr lang="zh-CN" altLang="en-US" sz="2800" b="1" dirty="0">
                <a:solidFill>
                  <a:srgbClr val="FF3300"/>
                </a:solidFill>
                <a:latin typeface="Arial" panose="020B0604020202020204" pitchFamily="34" charset="0"/>
                <a:ea typeface="黑体" panose="02010609060101010101" pitchFamily="49" charset="-122"/>
              </a:rPr>
              <a:t>而变性沉淀是不可逆</a:t>
            </a:r>
            <a:r>
              <a:rPr lang="zh-CN" altLang="en-US" sz="2800" b="1" dirty="0" smtClean="0">
                <a:solidFill>
                  <a:srgbClr val="FF3300"/>
                </a:solidFill>
                <a:latin typeface="Arial" panose="020B0604020202020204" pitchFamily="34" charset="0"/>
                <a:ea typeface="黑体" panose="02010609060101010101" pitchFamily="49" charset="-122"/>
              </a:rPr>
              <a:t>的</a:t>
            </a:r>
            <a:endParaRPr lang="zh-CN" altLang="en-US" sz="2800" b="1" dirty="0">
              <a:solidFill>
                <a:srgbClr val="FF3300"/>
              </a:solidFill>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827584" y="3608054"/>
            <a:ext cx="2880320" cy="2899652"/>
          </a:xfrm>
          <a:prstGeom prst="rect">
            <a:avLst/>
          </a:prstGeom>
        </p:spPr>
      </p:pic>
      <p:sp>
        <p:nvSpPr>
          <p:cNvPr id="7"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Tree>
    <p:extLst>
      <p:ext uri="{BB962C8B-B14F-4D97-AF65-F5344CB8AC3E}">
        <p14:creationId xmlns:p14="http://schemas.microsoft.com/office/powerpoint/2010/main" val="26565889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539750" y="2060575"/>
            <a:ext cx="8496300" cy="223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95288"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检查胶平面是否水平</a:t>
            </a: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加样品及洗脱液时勿冲到胶平面</a:t>
            </a: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控制流速</a:t>
            </a:r>
          </a:p>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检测：</a:t>
            </a:r>
            <a:r>
              <a:rPr lang="zh-CN" altLang="en-US" sz="2400" b="1" dirty="0">
                <a:solidFill>
                  <a:srgbClr val="FF0000"/>
                </a:solidFill>
                <a:latin typeface="Arial" panose="020B0604020202020204" pitchFamily="34" charset="0"/>
                <a:ea typeface="幼圆" panose="02010509060101010101" pitchFamily="49" charset="-122"/>
                <a:cs typeface="Arial" panose="020B0604020202020204" pitchFamily="34" charset="0"/>
              </a:rPr>
              <a:t>收集到无白色沉淀出现为止</a:t>
            </a:r>
          </a:p>
        </p:txBody>
      </p:sp>
      <p:sp>
        <p:nvSpPr>
          <p:cNvPr id="4" name="TextBox 3"/>
          <p:cNvSpPr txBox="1"/>
          <p:nvPr/>
        </p:nvSpPr>
        <p:spPr>
          <a:xfrm>
            <a:off x="2123728" y="4941168"/>
            <a:ext cx="4714875" cy="523220"/>
          </a:xfrm>
          <a:prstGeom prst="rect">
            <a:avLst/>
          </a:prstGeom>
          <a:noFill/>
        </p:spPr>
        <p:txBody>
          <a:bodyPr wrap="square" rtlCol="0">
            <a:spAutoFit/>
          </a:bodyPr>
          <a:lstStyle/>
          <a:p>
            <a:pPr marL="0" marR="0" indent="0" algn="ctr" defTabSz="914400" eaLnBrk="1" latinLnBrk="0" hangingPunct="1">
              <a:buClrTx/>
              <a:buSzTx/>
              <a:buFont typeface="Arial" panose="020B0604020202020204" pitchFamily="34" charset="0"/>
              <a:buNone/>
              <a:defRPr/>
            </a:pPr>
            <a:r>
              <a:rPr lang="zh-CN" altLang="en-US" sz="2800" dirty="0">
                <a:solidFill>
                  <a:srgbClr val="990000"/>
                </a:solidFill>
                <a:latin typeface="黑体" panose="02010609060101010101" pitchFamily="49" charset="-122"/>
                <a:ea typeface="黑体" panose="02010609060101010101" pitchFamily="49" charset="-122"/>
              </a:rPr>
              <a:t>凝胶柱倒出凝胶</a:t>
            </a:r>
            <a:r>
              <a:rPr lang="zh-CN" altLang="en-US" sz="2800" dirty="0" smtClean="0">
                <a:solidFill>
                  <a:srgbClr val="990000"/>
                </a:solidFill>
                <a:latin typeface="黑体" panose="02010609060101010101" pitchFamily="49" charset="-122"/>
                <a:ea typeface="黑体" panose="02010609060101010101" pitchFamily="49" charset="-122"/>
              </a:rPr>
              <a:t>回收！</a:t>
            </a:r>
            <a:endParaRPr lang="zh-CN" altLang="en-US" sz="2800" dirty="0">
              <a:solidFill>
                <a:srgbClr val="990000"/>
              </a:solidFill>
              <a:latin typeface="黑体" panose="02010609060101010101" pitchFamily="49" charset="-122"/>
              <a:ea typeface="黑体" panose="02010609060101010101" pitchFamily="49" charset="-122"/>
            </a:endParaRPr>
          </a:p>
        </p:txBody>
      </p:sp>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6" name="Text Box 310"/>
          <p:cNvSpPr txBox="1">
            <a:spLocks noChangeArrowheads="1"/>
          </p:cNvSpPr>
          <p:nvPr/>
        </p:nvSpPr>
        <p:spPr bwMode="auto">
          <a:xfrm>
            <a:off x="720725" y="1465263"/>
            <a:ext cx="7777163" cy="56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注意事项</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Tree>
    <p:extLst>
      <p:ext uri="{BB962C8B-B14F-4D97-AF65-F5344CB8AC3E}">
        <p14:creationId xmlns:p14="http://schemas.microsoft.com/office/powerpoint/2010/main" val="251605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7" name="Text Box 310"/>
          <p:cNvSpPr txBox="1">
            <a:spLocks noChangeArrowheads="1"/>
          </p:cNvSpPr>
          <p:nvPr/>
        </p:nvSpPr>
        <p:spPr bwMode="auto">
          <a:xfrm>
            <a:off x="360363" y="1439863"/>
            <a:ext cx="83534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buFont typeface="Wingdings" panose="05000000000000000000" pitchFamily="2" charset="2"/>
              <a:buChar char="u"/>
              <a:defRPr/>
            </a:pPr>
            <a:r>
              <a:rPr lang="zh-CN" altLang="en-US" sz="3200" dirty="0" smtClean="0">
                <a:solidFill>
                  <a:srgbClr val="66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实验结果与数据处理</a:t>
            </a:r>
          </a:p>
        </p:txBody>
      </p:sp>
      <p:sp>
        <p:nvSpPr>
          <p:cNvPr id="24" name="Text Box 310"/>
          <p:cNvSpPr txBox="1">
            <a:spLocks noChangeArrowheads="1"/>
          </p:cNvSpPr>
          <p:nvPr/>
        </p:nvSpPr>
        <p:spPr bwMode="auto">
          <a:xfrm>
            <a:off x="684213" y="2276475"/>
            <a:ext cx="77771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蛋白质样品浓度测定</a:t>
            </a:r>
            <a:endParaRPr lang="zh-CN" altLang="en-US" sz="2400" b="1" dirty="0">
              <a:latin typeface="幼圆" panose="02010509060101010101" pitchFamily="49" charset="-122"/>
              <a:ea typeface="幼圆" panose="02010509060101010101" pitchFamily="49" charset="-122"/>
            </a:endParaRPr>
          </a:p>
        </p:txBody>
      </p:sp>
      <p:sp>
        <p:nvSpPr>
          <p:cNvPr id="25" name="Text Box 310"/>
          <p:cNvSpPr txBox="1">
            <a:spLocks noChangeArrowheads="1"/>
          </p:cNvSpPr>
          <p:nvPr/>
        </p:nvSpPr>
        <p:spPr bwMode="auto">
          <a:xfrm>
            <a:off x="684213" y="3789363"/>
            <a:ext cx="77771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eaLnBrk="1" hangingPunct="1">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rPr>
              <a:t>洗脱曲线绘制</a:t>
            </a:r>
            <a:endParaRPr lang="zh-CN" altLang="en-US" sz="2400" b="1" dirty="0">
              <a:latin typeface="幼圆" panose="02010509060101010101" pitchFamily="49" charset="-122"/>
              <a:ea typeface="幼圆" panose="02010509060101010101" pitchFamily="49" charset="-122"/>
            </a:endParaRPr>
          </a:p>
        </p:txBody>
      </p:sp>
      <p:sp>
        <p:nvSpPr>
          <p:cNvPr id="26" name="矩形 2"/>
          <p:cNvSpPr>
            <a:spLocks noChangeArrowheads="1"/>
          </p:cNvSpPr>
          <p:nvPr/>
        </p:nvSpPr>
        <p:spPr bwMode="auto">
          <a:xfrm>
            <a:off x="539750" y="2852738"/>
            <a:ext cx="80787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latinLnBrk="0" hangingPunct="1">
              <a:lnSpc>
                <a:spcPct val="150000"/>
              </a:lnSpc>
              <a:spcBef>
                <a:spcPct val="0"/>
              </a:spcBef>
              <a:buFontTx/>
              <a:buNone/>
            </a:pPr>
            <a:r>
              <a:rPr lang="zh-CN" altLang="en-US" sz="2400" b="1" dirty="0" smtClean="0">
                <a:latin typeface="Arial" panose="020B0604020202020204" pitchFamily="34" charset="0"/>
                <a:ea typeface="幼圆" panose="02010509060101010101" pitchFamily="49" charset="-122"/>
                <a:cs typeface="Arial" panose="020B0604020202020204" pitchFamily="34" charset="0"/>
              </a:rPr>
              <a:t>测定蛋白质溶液的</a:t>
            </a:r>
            <a:r>
              <a:rPr lang="en-US" altLang="zh-CN"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A</a:t>
            </a:r>
            <a:r>
              <a:rPr lang="en-US" altLang="zh-CN" sz="2400" b="1" baseline="-25000" dirty="0" smtClean="0">
                <a:solidFill>
                  <a:srgbClr val="009900"/>
                </a:solidFill>
                <a:latin typeface="Arial" panose="020B0604020202020204" pitchFamily="34" charset="0"/>
                <a:ea typeface="幼圆" panose="02010509060101010101" pitchFamily="49" charset="-122"/>
                <a:cs typeface="Arial" panose="020B0604020202020204" pitchFamily="34" charset="0"/>
              </a:rPr>
              <a:t>280</a:t>
            </a:r>
            <a:endParaRPr lang="zh-CN" altLang="en-US" sz="2400" b="1" dirty="0">
              <a:latin typeface="Arial" panose="020B0604020202020204" pitchFamily="34" charset="0"/>
              <a:ea typeface="幼圆" panose="02010509060101010101" pitchFamily="49" charset="-122"/>
              <a:cs typeface="Arial" panose="020B0604020202020204" pitchFamily="34" charset="0"/>
            </a:endParaRPr>
          </a:p>
        </p:txBody>
      </p:sp>
      <p:sp>
        <p:nvSpPr>
          <p:cNvPr id="27" name="矩形 2"/>
          <p:cNvSpPr>
            <a:spLocks noChangeArrowheads="1"/>
          </p:cNvSpPr>
          <p:nvPr/>
        </p:nvSpPr>
        <p:spPr bwMode="auto">
          <a:xfrm>
            <a:off x="539750" y="4365625"/>
            <a:ext cx="807878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95288" latinLnBrk="1">
              <a:spcBef>
                <a:spcPct val="20000"/>
              </a:spcBef>
              <a:buChar char="•"/>
              <a:defRPr sz="2500">
                <a:solidFill>
                  <a:schemeClr val="tx1"/>
                </a:solidFill>
                <a:latin typeface="-윤고딕140" pitchFamily="2" charset="-127"/>
                <a:ea typeface="-윤고딕140" pitchFamily="2" charset="-127"/>
              </a:defRPr>
            </a:lvl1pPr>
            <a:lvl2pPr marL="742950" indent="-285750" latinLnBrk="1">
              <a:spcBef>
                <a:spcPct val="20000"/>
              </a:spcBef>
              <a:buChar char="•"/>
              <a:defRPr sz="2000">
                <a:solidFill>
                  <a:schemeClr val="tx1"/>
                </a:solidFill>
                <a:latin typeface="-윤고딕140" pitchFamily="2" charset="-127"/>
                <a:ea typeface="-윤고딕140" pitchFamily="2" charset="-127"/>
              </a:defRPr>
            </a:lvl2pPr>
            <a:lvl3pPr marL="1143000" indent="-228600" latinLnBrk="1">
              <a:spcBef>
                <a:spcPct val="20000"/>
              </a:spcBef>
              <a:buChar char="•"/>
              <a:defRPr>
                <a:solidFill>
                  <a:schemeClr val="tx1"/>
                </a:solidFill>
                <a:latin typeface="-윤고딕140" pitchFamily="2" charset="-127"/>
                <a:ea typeface="-윤고딕140" pitchFamily="2" charset="-127"/>
              </a:defRPr>
            </a:lvl3pPr>
            <a:lvl4pPr marL="1600200" indent="-228600" latinLnBrk="1">
              <a:spcBef>
                <a:spcPct val="20000"/>
              </a:spcBef>
              <a:buChar char="•"/>
              <a:defRPr sz="1600">
                <a:solidFill>
                  <a:schemeClr val="tx1"/>
                </a:solidFill>
                <a:latin typeface="-윤고딕140" pitchFamily="2" charset="-127"/>
                <a:ea typeface="-윤고딕140" pitchFamily="2" charset="-127"/>
              </a:defRPr>
            </a:lvl4pPr>
            <a:lvl5pPr marL="2057400" indent="-228600" latinLnBrk="1">
              <a:spcBef>
                <a:spcPct val="20000"/>
              </a:spcBef>
              <a:buChar char="•"/>
              <a:defRPr sz="1400">
                <a:solidFill>
                  <a:schemeClr val="tx1"/>
                </a:solidFill>
                <a:latin typeface="-윤고딕140" pitchFamily="2" charset="-127"/>
                <a:ea typeface="-윤고딕140"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itchFamily="2" charset="-127"/>
                <a:ea typeface="-윤고딕140" pitchFamily="2" charset="-127"/>
              </a:defRPr>
            </a:lvl9pPr>
          </a:lstStyle>
          <a:p>
            <a:pPr eaLnBrk="1" latinLnBrk="0" hangingPunct="1">
              <a:lnSpc>
                <a:spcPct val="150000"/>
              </a:lnSpc>
              <a:spcBef>
                <a:spcPct val="0"/>
              </a:spcBef>
              <a:buFont typeface="Wingdings" panose="05000000000000000000" pitchFamily="2" charset="2"/>
              <a:buChar char="Ø"/>
            </a:pPr>
            <a:r>
              <a:rPr lang="zh-CN" altLang="en-US" sz="2400" b="1" dirty="0">
                <a:latin typeface="Arial" panose="020B0604020202020204" pitchFamily="34" charset="0"/>
                <a:ea typeface="幼圆" panose="02010509060101010101" pitchFamily="49" charset="-122"/>
                <a:cs typeface="Arial" panose="020B0604020202020204" pitchFamily="34" charset="0"/>
              </a:rPr>
              <a:t>根据实验结果，在同一坐标系中，以收集的</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管号</a:t>
            </a:r>
            <a:r>
              <a:rPr lang="zh-CN" altLang="en-US" sz="2400" b="1" dirty="0">
                <a:latin typeface="Arial" panose="020B0604020202020204" pitchFamily="34" charset="0"/>
                <a:ea typeface="幼圆" panose="02010509060101010101" pitchFamily="49" charset="-122"/>
                <a:cs typeface="Arial" panose="020B0604020202020204" pitchFamily="34" charset="0"/>
              </a:rPr>
              <a:t>为横坐标</a:t>
            </a:r>
            <a:r>
              <a:rPr lang="zh-CN" altLang="en-US" sz="2400" b="1" dirty="0" smtClean="0">
                <a:latin typeface="Arial" panose="020B0604020202020204" pitchFamily="34" charset="0"/>
                <a:ea typeface="幼圆" panose="02010509060101010101" pitchFamily="49" charset="-122"/>
                <a:cs typeface="Arial" panose="020B0604020202020204" pitchFamily="34" charset="0"/>
              </a:rPr>
              <a:t>，</a:t>
            </a:r>
            <a:r>
              <a:rPr lang="zh-CN" altLang="en-US"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颜色</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深浅</a:t>
            </a:r>
            <a:r>
              <a:rPr lang="zh-CN" altLang="en-US"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程度</a:t>
            </a:r>
            <a:r>
              <a:rPr lang="zh-CN" altLang="en-US" sz="2400" b="1" dirty="0" smtClean="0">
                <a:latin typeface="Arial" panose="020B0604020202020204" pitchFamily="34" charset="0"/>
                <a:ea typeface="幼圆" panose="02010509060101010101" pitchFamily="49" charset="-122"/>
                <a:cs typeface="Arial" panose="020B0604020202020204" pitchFamily="34" charset="0"/>
              </a:rPr>
              <a:t>为</a:t>
            </a:r>
            <a:r>
              <a:rPr lang="zh-CN" altLang="en-US" sz="2400" b="1" dirty="0">
                <a:latin typeface="Arial" panose="020B0604020202020204" pitchFamily="34" charset="0"/>
                <a:ea typeface="幼圆" panose="02010509060101010101" pitchFamily="49" charset="-122"/>
                <a:cs typeface="Arial" panose="020B0604020202020204" pitchFamily="34" charset="0"/>
              </a:rPr>
              <a:t>纵坐标，绘制二条（蛋白质及</a:t>
            </a:r>
            <a:r>
              <a:rPr lang="en-US" altLang="zh-CN" sz="2400" b="1" dirty="0">
                <a:latin typeface="Arial" panose="020B0604020202020204" pitchFamily="34" charset="0"/>
                <a:ea typeface="幼圆" panose="02010509060101010101" pitchFamily="49" charset="-122"/>
                <a:cs typeface="Arial" panose="020B0604020202020204" pitchFamily="34" charset="0"/>
              </a:rPr>
              <a:t>(NH</a:t>
            </a:r>
            <a:r>
              <a:rPr lang="en-US" altLang="zh-CN" sz="2400" b="1" baseline="-25000" dirty="0">
                <a:latin typeface="Arial" panose="020B0604020202020204" pitchFamily="34" charset="0"/>
                <a:ea typeface="幼圆" panose="02010509060101010101" pitchFamily="49" charset="-122"/>
                <a:cs typeface="Arial" panose="020B0604020202020204" pitchFamily="34" charset="0"/>
              </a:rPr>
              <a:t>4</a:t>
            </a:r>
            <a:r>
              <a:rPr lang="en-US" altLang="zh-CN"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b="1" dirty="0">
                <a:latin typeface="Arial" panose="020B0604020202020204" pitchFamily="34" charset="0"/>
                <a:ea typeface="幼圆" panose="02010509060101010101" pitchFamily="49" charset="-122"/>
                <a:cs typeface="Arial" panose="020B0604020202020204" pitchFamily="34" charset="0"/>
              </a:rPr>
              <a:t>SO</a:t>
            </a:r>
            <a:r>
              <a:rPr lang="en-US" altLang="zh-CN" sz="2400" b="1" baseline="-25000" dirty="0">
                <a:latin typeface="Arial" panose="020B0604020202020204" pitchFamily="34" charset="0"/>
                <a:ea typeface="幼圆" panose="02010509060101010101" pitchFamily="49" charset="-122"/>
                <a:cs typeface="Arial" panose="020B0604020202020204" pitchFamily="34" charset="0"/>
              </a:rPr>
              <a:t>4</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洗脱曲线</a:t>
            </a:r>
            <a:endParaRPr lang="en-US" altLang="zh-CN" sz="2400" b="1" dirty="0">
              <a:solidFill>
                <a:srgbClr val="009900"/>
              </a:solidFill>
              <a:latin typeface="Arial" panose="020B0604020202020204" pitchFamily="34" charset="0"/>
              <a:ea typeface="幼圆" panose="02010509060101010101" pitchFamily="49" charset="-122"/>
              <a:cs typeface="Arial" panose="020B0604020202020204" pitchFamily="34" charset="0"/>
            </a:endParaRPr>
          </a:p>
          <a:p>
            <a:pPr eaLnBrk="1" latinLnBrk="0" hangingPunct="1">
              <a:lnSpc>
                <a:spcPct val="150000"/>
              </a:lnSpc>
              <a:spcBef>
                <a:spcPct val="0"/>
              </a:spcBef>
              <a:buFont typeface="Wingdings" panose="05000000000000000000" pitchFamily="2" charset="2"/>
              <a:buChar char="Ø"/>
            </a:pPr>
            <a:r>
              <a:rPr lang="zh-CN" altLang="en-US" sz="2400" b="1" dirty="0" smtClean="0">
                <a:latin typeface="Arial" panose="020B0604020202020204" pitchFamily="34" charset="0"/>
                <a:ea typeface="幼圆" panose="02010509060101010101" pitchFamily="49" charset="-122"/>
                <a:cs typeface="Arial" panose="020B0604020202020204" pitchFamily="34" charset="0"/>
              </a:rPr>
              <a:t>分析</a:t>
            </a:r>
            <a:r>
              <a:rPr lang="zh-CN" altLang="en-US" sz="2400" b="1" dirty="0">
                <a:latin typeface="Arial" panose="020B0604020202020204" pitchFamily="34" charset="0"/>
                <a:ea typeface="幼圆" panose="02010509060101010101" pitchFamily="49" charset="-122"/>
                <a:cs typeface="Arial" panose="020B0604020202020204" pitchFamily="34" charset="0"/>
              </a:rPr>
              <a:t>实验现象与样品</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分离效果</a:t>
            </a:r>
            <a:endParaRPr lang="en-US" altLang="zh-CN" sz="2400" b="1" dirty="0">
              <a:solidFill>
                <a:srgbClr val="009900"/>
              </a:solidFill>
              <a:latin typeface="Arial" panose="020B0604020202020204" pitchFamily="34" charset="0"/>
              <a:ea typeface="幼圆" panose="02010509060101010101" pitchFamily="49" charset="-122"/>
              <a:cs typeface="Arial" panose="020B0604020202020204" pitchFamily="34" charset="0"/>
            </a:endParaRPr>
          </a:p>
        </p:txBody>
      </p:sp>
    </p:spTree>
    <p:extLst>
      <p:ext uri="{BB962C8B-B14F-4D97-AF65-F5344CB8AC3E}">
        <p14:creationId xmlns:p14="http://schemas.microsoft.com/office/powerpoint/2010/main" val="1122896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6" name="Text Box 310"/>
          <p:cNvSpPr txBox="1">
            <a:spLocks noChangeArrowheads="1"/>
          </p:cNvSpPr>
          <p:nvPr/>
        </p:nvSpPr>
        <p:spPr bwMode="auto">
          <a:xfrm>
            <a:off x="720725" y="1465263"/>
            <a:ext cx="7777163" cy="55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盐析的</a:t>
            </a: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影响因素</a:t>
            </a:r>
            <a:endPar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endParaRPr>
          </a:p>
        </p:txBody>
      </p:sp>
      <p:sp>
        <p:nvSpPr>
          <p:cNvPr id="7" name="矩形 2"/>
          <p:cNvSpPr>
            <a:spLocks noChangeArrowheads="1"/>
          </p:cNvSpPr>
          <p:nvPr/>
        </p:nvSpPr>
        <p:spPr bwMode="auto">
          <a:xfrm>
            <a:off x="539750" y="2060575"/>
            <a:ext cx="820871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95288" latinLnBrk="1">
              <a:spcBef>
                <a:spcPct val="20000"/>
              </a:spcBef>
              <a:buChar char="•"/>
              <a:defRPr sz="2500">
                <a:solidFill>
                  <a:schemeClr val="tx1"/>
                </a:solidFill>
                <a:latin typeface="-윤고딕140" panose="020B0600000101010101" pitchFamily="2" charset="-127"/>
                <a:ea typeface="-윤고딕140" panose="020B0600000101010101" pitchFamily="2" charset="-127"/>
              </a:defRPr>
            </a:lvl1pPr>
            <a:lvl2pPr marL="742950" indent="-285750" latinLnBrk="1">
              <a:spcBef>
                <a:spcPct val="20000"/>
              </a:spcBef>
              <a:buChar char="•"/>
              <a:defRPr sz="2000">
                <a:solidFill>
                  <a:schemeClr val="tx1"/>
                </a:solidFill>
                <a:latin typeface="-윤고딕140" panose="020B0600000101010101" pitchFamily="2" charset="-127"/>
                <a:ea typeface="-윤고딕140" panose="020B0600000101010101" pitchFamily="2" charset="-127"/>
              </a:defRPr>
            </a:lvl2pPr>
            <a:lvl3pPr marL="1143000" indent="-228600" latinLnBrk="1">
              <a:spcBef>
                <a:spcPct val="20000"/>
              </a:spcBef>
              <a:buChar char="•"/>
              <a:defRPr>
                <a:solidFill>
                  <a:schemeClr val="tx1"/>
                </a:solidFill>
                <a:latin typeface="-윤고딕140" panose="020B0600000101010101" pitchFamily="2" charset="-127"/>
                <a:ea typeface="-윤고딕140" panose="020B0600000101010101" pitchFamily="2" charset="-127"/>
              </a:defRPr>
            </a:lvl3pPr>
            <a:lvl4pPr marL="1600200" indent="-228600" latinLnBrk="1">
              <a:spcBef>
                <a:spcPct val="20000"/>
              </a:spcBef>
              <a:buChar char="•"/>
              <a:defRPr sz="1600">
                <a:solidFill>
                  <a:schemeClr val="tx1"/>
                </a:solidFill>
                <a:latin typeface="-윤고딕140" panose="020B0600000101010101" pitchFamily="2" charset="-127"/>
                <a:ea typeface="-윤고딕140" panose="020B0600000101010101" pitchFamily="2" charset="-127"/>
              </a:defRPr>
            </a:lvl4pPr>
            <a:lvl5pPr marL="2057400" indent="-228600" latinLnBrk="1">
              <a:spcBef>
                <a:spcPct val="20000"/>
              </a:spcBef>
              <a:buChar char="•"/>
              <a:defRPr sz="1400">
                <a:solidFill>
                  <a:schemeClr val="tx1"/>
                </a:solidFill>
                <a:latin typeface="-윤고딕140" panose="020B0600000101010101" pitchFamily="2" charset="-127"/>
                <a:ea typeface="-윤고딕140" panose="020B0600000101010101" pitchFamily="2" charset="-127"/>
              </a:defRPr>
            </a:lvl5pPr>
            <a:lvl6pPr marL="2514600" indent="-228600" eaLnBrk="0" fontAlgn="base" latinLnBrk="1" hangingPunct="0">
              <a:spcBef>
                <a:spcPct val="20000"/>
              </a:spcBef>
              <a:spcAft>
                <a:spcPct val="0"/>
              </a:spcAft>
              <a:buChar char="•"/>
              <a:defRPr sz="1400">
                <a:solidFill>
                  <a:schemeClr val="tx1"/>
                </a:solidFill>
                <a:latin typeface="-윤고딕140" panose="020B0600000101010101" pitchFamily="2" charset="-127"/>
                <a:ea typeface="-윤고딕140" panose="020B0600000101010101" pitchFamily="2" charset="-127"/>
              </a:defRPr>
            </a:lvl6pPr>
            <a:lvl7pPr marL="2971800" indent="-228600" eaLnBrk="0" fontAlgn="base" latinLnBrk="1" hangingPunct="0">
              <a:spcBef>
                <a:spcPct val="20000"/>
              </a:spcBef>
              <a:spcAft>
                <a:spcPct val="0"/>
              </a:spcAft>
              <a:buChar char="•"/>
              <a:defRPr sz="1400">
                <a:solidFill>
                  <a:schemeClr val="tx1"/>
                </a:solidFill>
                <a:latin typeface="-윤고딕140" panose="020B0600000101010101" pitchFamily="2" charset="-127"/>
                <a:ea typeface="-윤고딕140" panose="020B0600000101010101" pitchFamily="2" charset="-127"/>
              </a:defRPr>
            </a:lvl7pPr>
            <a:lvl8pPr marL="3429000" indent="-228600" eaLnBrk="0" fontAlgn="base" latinLnBrk="1" hangingPunct="0">
              <a:spcBef>
                <a:spcPct val="20000"/>
              </a:spcBef>
              <a:spcAft>
                <a:spcPct val="0"/>
              </a:spcAft>
              <a:buChar char="•"/>
              <a:defRPr sz="1400">
                <a:solidFill>
                  <a:schemeClr val="tx1"/>
                </a:solidFill>
                <a:latin typeface="-윤고딕140" panose="020B0600000101010101" pitchFamily="2" charset="-127"/>
                <a:ea typeface="-윤고딕140" panose="020B0600000101010101" pitchFamily="2" charset="-127"/>
              </a:defRPr>
            </a:lvl8pPr>
            <a:lvl9pPr marL="3886200" indent="-228600" eaLnBrk="0" fontAlgn="base" latinLnBrk="1" hangingPunct="0">
              <a:spcBef>
                <a:spcPct val="20000"/>
              </a:spcBef>
              <a:spcAft>
                <a:spcPct val="0"/>
              </a:spcAft>
              <a:buChar char="•"/>
              <a:defRPr sz="1400">
                <a:solidFill>
                  <a:schemeClr val="tx1"/>
                </a:solidFill>
                <a:latin typeface="-윤고딕140" panose="020B0600000101010101" pitchFamily="2" charset="-127"/>
                <a:ea typeface="-윤고딕140" panose="020B0600000101010101" pitchFamily="2" charset="-127"/>
              </a:defRPr>
            </a:lvl9pPr>
          </a:lstStyle>
          <a:p>
            <a:pPr algn="just" eaLnBrk="1" latinLnBrk="0" hangingPunct="1">
              <a:lnSpc>
                <a:spcPct val="150000"/>
              </a:lnSpc>
              <a:spcBef>
                <a:spcPct val="0"/>
              </a:spcBef>
              <a:buFont typeface="Wingdings" panose="05000000000000000000" pitchFamily="2" charset="2"/>
              <a:buChar char="Ø"/>
              <a:defRPr/>
            </a:pPr>
            <a:r>
              <a:rPr lang="zh-CN" altLang="en-US"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温度</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a:t>
            </a:r>
            <a:r>
              <a:rPr lang="zh-CN" altLang="en-US" sz="2400" b="1" dirty="0">
                <a:latin typeface="Arial" panose="020B0604020202020204" pitchFamily="34" charset="0"/>
                <a:ea typeface="幼圆" panose="02010509060101010101" pitchFamily="49" charset="-122"/>
                <a:cs typeface="Arial" panose="020B0604020202020204" pitchFamily="34" charset="0"/>
              </a:rPr>
              <a:t>一般可在室温中进行；一般温度低蛋白质溶解度降低；但有的蛋白质（如血红蛋白、肌红蛋白、清蛋白）在</a:t>
            </a:r>
            <a:r>
              <a:rPr lang="zh-CN" altLang="en-US" sz="2400" b="1" dirty="0" smtClean="0">
                <a:latin typeface="Arial" panose="020B0604020202020204" pitchFamily="34" charset="0"/>
                <a:ea typeface="幼圆" panose="02010509060101010101" pitchFamily="49" charset="-122"/>
                <a:cs typeface="Arial" panose="020B0604020202020204" pitchFamily="34" charset="0"/>
              </a:rPr>
              <a:t>较高温度</a:t>
            </a:r>
            <a:r>
              <a:rPr lang="zh-CN" altLang="en-US" sz="2400" b="1" dirty="0">
                <a:latin typeface="Arial" panose="020B0604020202020204" pitchFamily="34" charset="0"/>
                <a:ea typeface="幼圆" panose="02010509060101010101" pitchFamily="49" charset="-122"/>
                <a:cs typeface="Arial" panose="020B0604020202020204" pitchFamily="34" charset="0"/>
              </a:rPr>
              <a:t>（</a:t>
            </a:r>
            <a:r>
              <a:rPr lang="en-US" altLang="zh-CN" sz="2400" b="1" dirty="0" smtClean="0">
                <a:latin typeface="Arial" panose="020B0604020202020204" pitchFamily="34" charset="0"/>
                <a:ea typeface="幼圆" panose="02010509060101010101" pitchFamily="49" charset="-122"/>
                <a:cs typeface="Arial" panose="020B0604020202020204" pitchFamily="34" charset="0"/>
              </a:rPr>
              <a:t>25</a:t>
            </a:r>
            <a:r>
              <a:rPr lang="zh-CN" altLang="en-US" sz="2400" b="1" dirty="0" smtClean="0">
                <a:latin typeface="Arial" panose="020B0604020202020204" pitchFamily="34" charset="0"/>
                <a:ea typeface="幼圆" panose="02010509060101010101" pitchFamily="49" charset="-122"/>
                <a:cs typeface="Arial" panose="020B0604020202020204" pitchFamily="34" charset="0"/>
              </a:rPr>
              <a:t>℃）</a:t>
            </a:r>
            <a:r>
              <a:rPr lang="zh-CN" altLang="en-US" sz="2400" b="1" dirty="0">
                <a:latin typeface="Arial" panose="020B0604020202020204" pitchFamily="34" charset="0"/>
                <a:ea typeface="幼圆" panose="02010509060101010101" pitchFamily="49" charset="-122"/>
                <a:cs typeface="Arial" panose="020B0604020202020204" pitchFamily="34" charset="0"/>
              </a:rPr>
              <a:t>比</a:t>
            </a:r>
            <a:r>
              <a:rPr lang="en-US" altLang="zh-CN" sz="2400" b="1" dirty="0" smtClean="0">
                <a:latin typeface="Arial" panose="020B0604020202020204" pitchFamily="34" charset="0"/>
                <a:ea typeface="幼圆" panose="02010509060101010101" pitchFamily="49" charset="-122"/>
                <a:cs typeface="Arial" panose="020B0604020202020204" pitchFamily="34" charset="0"/>
              </a:rPr>
              <a:t>0</a:t>
            </a:r>
            <a:r>
              <a:rPr lang="zh-CN" altLang="en-US" sz="2400" b="1" dirty="0" smtClean="0">
                <a:latin typeface="Arial" panose="020B0604020202020204" pitchFamily="34" charset="0"/>
                <a:ea typeface="幼圆" panose="02010509060101010101" pitchFamily="49" charset="-122"/>
                <a:cs typeface="Arial" panose="020B0604020202020204" pitchFamily="34" charset="0"/>
              </a:rPr>
              <a:t>℃时</a:t>
            </a:r>
            <a:r>
              <a:rPr lang="zh-CN" altLang="en-US" sz="2400" b="1" dirty="0">
                <a:latin typeface="Arial" panose="020B0604020202020204" pitchFamily="34" charset="0"/>
                <a:ea typeface="幼圆" panose="02010509060101010101" pitchFamily="49" charset="-122"/>
                <a:cs typeface="Arial" panose="020B0604020202020204" pitchFamily="34" charset="0"/>
              </a:rPr>
              <a:t>溶解度低，更容易</a:t>
            </a:r>
            <a:r>
              <a:rPr lang="zh-CN" altLang="en-US" sz="2400" b="1" dirty="0" smtClean="0">
                <a:latin typeface="Arial" panose="020B0604020202020204" pitchFamily="34" charset="0"/>
                <a:ea typeface="幼圆" panose="02010509060101010101" pitchFamily="49" charset="-122"/>
                <a:cs typeface="Arial" panose="020B0604020202020204" pitchFamily="34" charset="0"/>
              </a:rPr>
              <a:t>盐析</a:t>
            </a:r>
            <a:endParaRPr lang="en-US" altLang="zh-CN" sz="2400" b="1" dirty="0" smtClean="0">
              <a:latin typeface="Arial" panose="020B0604020202020204" pitchFamily="34" charset="0"/>
              <a:ea typeface="幼圆" panose="02010509060101010101" pitchFamily="49" charset="-122"/>
              <a:cs typeface="Arial" panose="020B0604020202020204" pitchFamily="34" charset="0"/>
            </a:endParaRPr>
          </a:p>
          <a:p>
            <a:pPr algn="just" eaLnBrk="1" latinLnBrk="0" hangingPunct="1">
              <a:lnSpc>
                <a:spcPct val="150000"/>
              </a:lnSpc>
              <a:spcBef>
                <a:spcPct val="0"/>
              </a:spcBef>
              <a:buFont typeface="Wingdings" panose="05000000000000000000" pitchFamily="2" charset="2"/>
              <a:buChar char="Ø"/>
              <a:defRPr/>
            </a:pPr>
            <a:r>
              <a:rPr lang="en-US" altLang="zh-CN"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pH</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值：</a:t>
            </a:r>
            <a:r>
              <a:rPr lang="zh-CN" altLang="en-US" sz="2400" b="1" dirty="0">
                <a:latin typeface="Arial" panose="020B0604020202020204" pitchFamily="34" charset="0"/>
                <a:ea typeface="幼圆" panose="02010509060101010101" pitchFamily="49" charset="-122"/>
                <a:cs typeface="Arial" panose="020B0604020202020204" pitchFamily="34" charset="0"/>
              </a:rPr>
              <a:t>大多数蛋白质在等电点时在浓盐溶液中的</a:t>
            </a:r>
            <a:r>
              <a:rPr lang="zh-CN" altLang="en-US" sz="2400" b="1" dirty="0" smtClean="0">
                <a:latin typeface="Arial" panose="020B0604020202020204" pitchFamily="34" charset="0"/>
                <a:ea typeface="幼圆" panose="02010509060101010101" pitchFamily="49" charset="-122"/>
                <a:cs typeface="Arial" panose="020B0604020202020204" pitchFamily="34" charset="0"/>
              </a:rPr>
              <a:t>溶解度最低</a:t>
            </a:r>
            <a:endParaRPr lang="en-US" altLang="zh-CN" sz="2400" b="1" dirty="0" smtClean="0">
              <a:latin typeface="Arial" panose="020B0604020202020204" pitchFamily="34" charset="0"/>
              <a:ea typeface="幼圆" panose="02010509060101010101" pitchFamily="49" charset="-122"/>
              <a:cs typeface="Arial" panose="020B0604020202020204" pitchFamily="34" charset="0"/>
            </a:endParaRPr>
          </a:p>
          <a:p>
            <a:pPr algn="just" eaLnBrk="1" latinLnBrk="0" hangingPunct="1">
              <a:lnSpc>
                <a:spcPct val="150000"/>
              </a:lnSpc>
              <a:spcBef>
                <a:spcPct val="0"/>
              </a:spcBef>
              <a:buFont typeface="Wingdings" panose="05000000000000000000" pitchFamily="2" charset="2"/>
              <a:buChar char="Ø"/>
              <a:defRPr/>
            </a:pPr>
            <a:r>
              <a:rPr lang="zh-CN" altLang="en-US" sz="2400" b="1" dirty="0" smtClean="0">
                <a:solidFill>
                  <a:srgbClr val="009900"/>
                </a:solidFill>
                <a:latin typeface="Arial" panose="020B0604020202020204" pitchFamily="34" charset="0"/>
                <a:ea typeface="幼圆" panose="02010509060101010101" pitchFamily="49" charset="-122"/>
                <a:cs typeface="Arial" panose="020B0604020202020204" pitchFamily="34" charset="0"/>
              </a:rPr>
              <a:t>蛋白质</a:t>
            </a:r>
            <a:r>
              <a:rPr lang="zh-CN" altLang="en-US" sz="2400" b="1" dirty="0">
                <a:solidFill>
                  <a:srgbClr val="009900"/>
                </a:solidFill>
                <a:latin typeface="Arial" panose="020B0604020202020204" pitchFamily="34" charset="0"/>
                <a:ea typeface="幼圆" panose="02010509060101010101" pitchFamily="49" charset="-122"/>
                <a:cs typeface="Arial" panose="020B0604020202020204" pitchFamily="34" charset="0"/>
              </a:rPr>
              <a:t>浓度：</a:t>
            </a:r>
            <a:r>
              <a:rPr lang="zh-CN" altLang="en-US" sz="2400" b="1" dirty="0">
                <a:latin typeface="Arial" panose="020B0604020202020204" pitchFamily="34" charset="0"/>
                <a:ea typeface="幼圆" panose="02010509060101010101" pitchFamily="49" charset="-122"/>
                <a:cs typeface="Arial" panose="020B0604020202020204" pitchFamily="34" charset="0"/>
              </a:rPr>
              <a:t>蛋白质浓度高</a:t>
            </a:r>
            <a:r>
              <a:rPr lang="zh-CN" altLang="en-US" sz="2400" b="1" dirty="0" smtClean="0">
                <a:latin typeface="Arial" panose="020B0604020202020204" pitchFamily="34" charset="0"/>
                <a:ea typeface="幼圆" panose="02010509060101010101" pitchFamily="49" charset="-122"/>
                <a:cs typeface="Arial" panose="020B0604020202020204" pitchFamily="34" charset="0"/>
              </a:rPr>
              <a:t>时，欲</a:t>
            </a:r>
            <a:r>
              <a:rPr lang="zh-CN" altLang="en-US" sz="2400" b="1" dirty="0">
                <a:latin typeface="Arial" panose="020B0604020202020204" pitchFamily="34" charset="0"/>
                <a:ea typeface="幼圆" panose="02010509060101010101" pitchFamily="49" charset="-122"/>
                <a:cs typeface="Arial" panose="020B0604020202020204" pitchFamily="34" charset="0"/>
              </a:rPr>
              <a:t>分离的蛋白质常夹杂着其他蛋白质一起沉淀出来（共沉现象）；因此在盐析前血清要加等量生理盐水</a:t>
            </a:r>
            <a:r>
              <a:rPr lang="zh-CN" altLang="en-US" sz="2400" b="1" dirty="0" smtClean="0">
                <a:latin typeface="Arial" panose="020B0604020202020204" pitchFamily="34" charset="0"/>
                <a:ea typeface="幼圆" panose="02010509060101010101" pitchFamily="49" charset="-122"/>
                <a:cs typeface="Arial" panose="020B0604020202020204" pitchFamily="34" charset="0"/>
              </a:rPr>
              <a:t>稀释，使</a:t>
            </a:r>
            <a:r>
              <a:rPr lang="zh-CN" altLang="en-US" sz="2400" b="1" dirty="0">
                <a:latin typeface="Arial" panose="020B0604020202020204" pitchFamily="34" charset="0"/>
                <a:ea typeface="幼圆" panose="02010509060101010101" pitchFamily="49" charset="-122"/>
                <a:cs typeface="Arial" panose="020B0604020202020204" pitchFamily="34" charset="0"/>
              </a:rPr>
              <a:t>蛋白质含量在</a:t>
            </a:r>
            <a:r>
              <a:rPr lang="en-US" altLang="zh-CN" sz="2400" b="1" dirty="0">
                <a:latin typeface="Arial" panose="020B0604020202020204" pitchFamily="34" charset="0"/>
                <a:ea typeface="幼圆" panose="02010509060101010101" pitchFamily="49" charset="-122"/>
                <a:cs typeface="Arial" panose="020B0604020202020204" pitchFamily="34" charset="0"/>
              </a:rPr>
              <a:t>2.5-3.0</a:t>
            </a:r>
            <a:r>
              <a:rPr lang="en-US" altLang="zh-CN" sz="2400" b="1" dirty="0" smtClean="0">
                <a:latin typeface="Arial" panose="020B0604020202020204" pitchFamily="34" charset="0"/>
                <a:ea typeface="幼圆" panose="02010509060101010101" pitchFamily="49" charset="-122"/>
                <a:cs typeface="Arial" panose="020B0604020202020204" pitchFamily="34" charset="0"/>
              </a:rPr>
              <a:t>%</a:t>
            </a:r>
            <a:endParaRPr lang="en-US" altLang="zh-CN" sz="2400" b="1" dirty="0">
              <a:latin typeface="Arial" panose="020B0604020202020204" pitchFamily="34" charset="0"/>
              <a:ea typeface="幼圆" panose="02010509060101010101" pitchFamily="49" charset="-122"/>
              <a:cs typeface="Arial" panose="020B0604020202020204" pitchFamily="34" charset="0"/>
            </a:endParaRPr>
          </a:p>
        </p:txBody>
      </p:sp>
    </p:spTree>
    <p:extLst>
      <p:ext uri="{BB962C8B-B14F-4D97-AF65-F5344CB8AC3E}">
        <p14:creationId xmlns:p14="http://schemas.microsoft.com/office/powerpoint/2010/main" val="1635872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pic>
        <p:nvPicPr>
          <p:cNvPr id="9" name="Picture 2" descr="酶的提取和分离纯化"/>
          <p:cNvPicPr/>
          <p:nvPr/>
        </p:nvPicPr>
        <p:blipFill rotWithShape="1">
          <a:blip r:embed="rId2">
            <a:extLst>
              <a:ext uri="{28A0092B-C50C-407E-A947-70E740481C1C}">
                <a14:useLocalDpi xmlns:a14="http://schemas.microsoft.com/office/drawing/2010/main" val="0"/>
              </a:ext>
            </a:extLst>
          </a:blip>
          <a:srcRect t="3490" r="48139" b="65111"/>
          <a:stretch/>
        </p:blipFill>
        <p:spPr bwMode="auto">
          <a:xfrm>
            <a:off x="35536" y="3645024"/>
            <a:ext cx="4434972" cy="2716457"/>
          </a:xfrm>
          <a:prstGeom prst="rect">
            <a:avLst/>
          </a:prstGeom>
          <a:noFill/>
          <a:ln>
            <a:noFill/>
          </a:ln>
          <a:extLst>
            <a:ext uri="{53640926-AAD7-44D8-BBD7-CCE9431645EC}">
              <a14:shadowObscured xmlns:a14="http://schemas.microsoft.com/office/drawing/2010/main"/>
            </a:ext>
          </a:extLst>
        </p:spPr>
      </p:pic>
      <p:pic>
        <p:nvPicPr>
          <p:cNvPr id="12" name="Picture 2" descr="酶的提取和分离纯化"/>
          <p:cNvPicPr/>
          <p:nvPr/>
        </p:nvPicPr>
        <p:blipFill rotWithShape="1">
          <a:blip r:embed="rId2">
            <a:extLst>
              <a:ext uri="{28A0092B-C50C-407E-A947-70E740481C1C}">
                <a14:useLocalDpi xmlns:a14="http://schemas.microsoft.com/office/drawing/2010/main" val="0"/>
              </a:ext>
            </a:extLst>
          </a:blip>
          <a:srcRect t="59312" r="48455" b="9277"/>
          <a:stretch/>
        </p:blipFill>
        <p:spPr bwMode="auto">
          <a:xfrm>
            <a:off x="4569428" y="3645024"/>
            <a:ext cx="4467068" cy="2718000"/>
          </a:xfrm>
          <a:prstGeom prst="rect">
            <a:avLst/>
          </a:prstGeom>
          <a:noFill/>
          <a:ln>
            <a:noFill/>
          </a:ln>
          <a:extLst>
            <a:ext uri="{53640926-AAD7-44D8-BBD7-CCE9431645EC}">
              <a14:shadowObscured xmlns:a14="http://schemas.microsoft.com/office/drawing/2010/main"/>
            </a:ext>
          </a:extLst>
        </p:spPr>
      </p:pic>
      <p:sp>
        <p:nvSpPr>
          <p:cNvPr id="15" name="AutoShape 27"/>
          <p:cNvSpPr>
            <a:spLocks noChangeArrowheads="1"/>
          </p:cNvSpPr>
          <p:nvPr/>
        </p:nvSpPr>
        <p:spPr bwMode="auto">
          <a:xfrm>
            <a:off x="208557" y="1640004"/>
            <a:ext cx="4088930" cy="1572972"/>
          </a:xfrm>
          <a:prstGeom prst="wedgeRoundRectCallout">
            <a:avLst>
              <a:gd name="adj1" fmla="val -1125"/>
              <a:gd name="adj2" fmla="val 72803"/>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defRPr/>
            </a:pPr>
            <a:r>
              <a:rPr lang="zh-CN" altLang="en-US" sz="2400" b="1" dirty="0">
                <a:solidFill>
                  <a:srgbClr val="003399"/>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sym typeface="Wingdings" panose="05000000000000000000" pitchFamily="2" charset="2"/>
              </a:rPr>
              <a:t>盐溶：</a:t>
            </a:r>
            <a:r>
              <a:rPr lang="zh-CN" altLang="en-US" sz="2400" b="1" dirty="0">
                <a:latin typeface="Arial" panose="020B0604020202020204" pitchFamily="34" charset="0"/>
                <a:ea typeface="幼圆" panose="02010509060101010101" pitchFamily="49" charset="-122"/>
              </a:rPr>
              <a:t>低浓度盐存在下，蛋白质溶解度随盐浓度</a:t>
            </a:r>
            <a:r>
              <a:rPr lang="zh-CN" altLang="en-US" sz="2400" b="1" dirty="0">
                <a:solidFill>
                  <a:srgbClr val="FF0000"/>
                </a:solidFill>
                <a:latin typeface="Arial" panose="020B0604020202020204" pitchFamily="34" charset="0"/>
                <a:ea typeface="幼圆" panose="02010509060101010101" pitchFamily="49" charset="-122"/>
              </a:rPr>
              <a:t>增加</a:t>
            </a:r>
            <a:r>
              <a:rPr lang="zh-CN" altLang="en-US" sz="2400" b="1" dirty="0">
                <a:latin typeface="Arial" panose="020B0604020202020204" pitchFamily="34" charset="0"/>
                <a:ea typeface="幼圆" panose="02010509060101010101" pitchFamily="49" charset="-122"/>
              </a:rPr>
              <a:t>而</a:t>
            </a:r>
            <a:r>
              <a:rPr lang="zh-CN" altLang="en-US" sz="2400" b="1" dirty="0">
                <a:solidFill>
                  <a:srgbClr val="FF0000"/>
                </a:solidFill>
                <a:latin typeface="Arial" panose="020B0604020202020204" pitchFamily="34" charset="0"/>
                <a:ea typeface="幼圆" panose="02010509060101010101" pitchFamily="49" charset="-122"/>
              </a:rPr>
              <a:t>增加</a:t>
            </a:r>
            <a:r>
              <a:rPr lang="zh-CN" altLang="en-US" sz="2400" b="1" dirty="0">
                <a:latin typeface="Arial" panose="020B0604020202020204" pitchFamily="34" charset="0"/>
                <a:ea typeface="幼圆" panose="02010509060101010101" pitchFamily="49" charset="-122"/>
              </a:rPr>
              <a:t>的现象</a:t>
            </a:r>
            <a:r>
              <a:rPr lang="zh-CN" altLang="en-US" sz="2400" b="1" dirty="0" smtClean="0">
                <a:latin typeface="Arial" panose="020B0604020202020204" pitchFamily="34" charset="0"/>
                <a:ea typeface="幼圆" panose="02010509060101010101" pitchFamily="49" charset="-122"/>
              </a:rPr>
              <a:t>。</a:t>
            </a:r>
            <a:endParaRPr lang="zh-CN" altLang="en-US" sz="2400" dirty="0"/>
          </a:p>
        </p:txBody>
      </p:sp>
      <p:sp>
        <p:nvSpPr>
          <p:cNvPr id="16" name="AutoShape 27"/>
          <p:cNvSpPr>
            <a:spLocks noChangeArrowheads="1"/>
          </p:cNvSpPr>
          <p:nvPr/>
        </p:nvSpPr>
        <p:spPr bwMode="auto">
          <a:xfrm>
            <a:off x="4875558" y="1640004"/>
            <a:ext cx="4088930" cy="1572972"/>
          </a:xfrm>
          <a:prstGeom prst="wedgeRoundRectCallout">
            <a:avLst>
              <a:gd name="adj1" fmla="val -764"/>
              <a:gd name="adj2" fmla="val 76554"/>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nSpc>
                <a:spcPct val="120000"/>
              </a:lnSpc>
            </a:pPr>
            <a:r>
              <a:rPr lang="zh-CN" altLang="en-US" sz="2400" b="1" dirty="0">
                <a:solidFill>
                  <a:srgbClr val="003399"/>
                </a:solidFill>
                <a:effectLst>
                  <a:outerShdw blurRad="38100" dist="38100" dir="2700000" algn="tl">
                    <a:srgbClr val="C0C0C0"/>
                  </a:outerShdw>
                </a:effectLst>
                <a:latin typeface="幼圆" panose="02010509060101010101" pitchFamily="49" charset="-122"/>
                <a:ea typeface="幼圆" panose="02010509060101010101" pitchFamily="49" charset="-122"/>
                <a:sym typeface="Wingdings" panose="05000000000000000000" pitchFamily="2" charset="2"/>
              </a:rPr>
              <a:t>盐析</a:t>
            </a:r>
            <a:r>
              <a:rPr lang="zh-CN" altLang="en-US" sz="2400" b="1" dirty="0">
                <a:solidFill>
                  <a:srgbClr val="003399"/>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lang="zh-CN" altLang="en-US" sz="2400" b="1" dirty="0">
                <a:latin typeface="Arial" panose="020B0604020202020204" pitchFamily="34" charset="0"/>
                <a:ea typeface="幼圆" panose="02010509060101010101" pitchFamily="49" charset="-122"/>
              </a:rPr>
              <a:t>盐浓度达到一定界限后，蛋白质溶解度随盐浓度</a:t>
            </a:r>
            <a:r>
              <a:rPr lang="zh-CN" altLang="en-US" sz="2400" b="1" dirty="0">
                <a:solidFill>
                  <a:srgbClr val="FF0000"/>
                </a:solidFill>
                <a:latin typeface="Arial" panose="020B0604020202020204" pitchFamily="34" charset="0"/>
                <a:ea typeface="幼圆" panose="02010509060101010101" pitchFamily="49" charset="-122"/>
              </a:rPr>
              <a:t>升高</a:t>
            </a:r>
            <a:r>
              <a:rPr lang="zh-CN" altLang="en-US" sz="2400" b="1" dirty="0">
                <a:latin typeface="Arial" panose="020B0604020202020204" pitchFamily="34" charset="0"/>
                <a:ea typeface="幼圆" panose="02010509060101010101" pitchFamily="49" charset="-122"/>
              </a:rPr>
              <a:t>而</a:t>
            </a:r>
            <a:r>
              <a:rPr lang="zh-CN" altLang="en-US" sz="2400" b="1" dirty="0">
                <a:solidFill>
                  <a:srgbClr val="FF0000"/>
                </a:solidFill>
                <a:latin typeface="Arial" panose="020B0604020202020204" pitchFamily="34" charset="0"/>
                <a:ea typeface="幼圆" panose="02010509060101010101" pitchFamily="49" charset="-122"/>
              </a:rPr>
              <a:t>降低</a:t>
            </a:r>
            <a:r>
              <a:rPr lang="zh-CN" altLang="en-US" sz="2400" b="1" dirty="0">
                <a:latin typeface="Arial" panose="020B0604020202020204" pitchFamily="34" charset="0"/>
                <a:ea typeface="幼圆" panose="02010509060101010101" pitchFamily="49" charset="-122"/>
              </a:rPr>
              <a:t>的现象</a:t>
            </a:r>
            <a:r>
              <a:rPr lang="zh-CN" altLang="en-US" sz="2400" b="1" dirty="0" smtClean="0">
                <a:latin typeface="Arial" panose="020B0604020202020204" pitchFamily="34" charset="0"/>
                <a:ea typeface="幼圆" panose="02010509060101010101" pitchFamily="49" charset="-122"/>
              </a:rPr>
              <a:t>。</a:t>
            </a:r>
            <a:endParaRPr lang="zh-CN" altLang="en-US" sz="2400" dirty="0"/>
          </a:p>
        </p:txBody>
      </p:sp>
    </p:spTree>
    <p:extLst>
      <p:ext uri="{BB962C8B-B14F-4D97-AF65-F5344CB8AC3E}">
        <p14:creationId xmlns:p14="http://schemas.microsoft.com/office/powerpoint/2010/main" val="1563297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7720" y="2348880"/>
            <a:ext cx="7970465" cy="39703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lvl="1" indent="-395288" eaLnBrk="1" latinLnBrk="0" hangingPunct="1">
              <a:lnSpc>
                <a:spcPct val="150000"/>
              </a:lnSpc>
              <a:spcBef>
                <a:spcPct val="0"/>
              </a:spcBef>
              <a:buFont typeface="Wingdings" panose="05000000000000000000" pitchFamily="2" charset="2"/>
              <a:buChar char="Ø"/>
            </a:pPr>
            <a:r>
              <a:rPr lang="zh-CN" altLang="en-US" sz="2400" b="1" kern="1200" dirty="0">
                <a:latin typeface="Arial" panose="020B0604020202020204" pitchFamily="34" charset="0"/>
                <a:ea typeface="幼圆" panose="02010509060101010101" pitchFamily="49" charset="-122"/>
                <a:cs typeface="Arial" panose="020B0604020202020204" pitchFamily="34" charset="0"/>
              </a:rPr>
              <a:t>透析脱盐</a:t>
            </a: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r>
              <a:rPr lang="zh-CN" altLang="en-US" sz="2400" b="1" kern="1200" dirty="0">
                <a:latin typeface="Arial" panose="020B0604020202020204" pitchFamily="34" charset="0"/>
                <a:ea typeface="幼圆" panose="02010509060101010101" pitchFamily="49" charset="-122"/>
                <a:cs typeface="Arial" panose="020B0604020202020204" pitchFamily="34" charset="0"/>
              </a:rPr>
              <a:t>电渗析脱盐</a:t>
            </a: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r>
              <a:rPr lang="zh-CN" altLang="en-US" sz="2400" b="1" kern="1200" dirty="0">
                <a:latin typeface="Arial" panose="020B0604020202020204" pitchFamily="34" charset="0"/>
                <a:ea typeface="幼圆" panose="02010509060101010101" pitchFamily="49" charset="-122"/>
                <a:cs typeface="Arial" panose="020B0604020202020204" pitchFamily="34" charset="0"/>
              </a:rPr>
              <a:t>超滤脱盐</a:t>
            </a: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endParaRPr lang="en-US" altLang="zh-CN" sz="2400" b="1" kern="1200" dirty="0">
              <a:latin typeface="Arial" panose="020B0604020202020204" pitchFamily="34" charset="0"/>
              <a:ea typeface="幼圆" panose="02010509060101010101" pitchFamily="49" charset="-122"/>
              <a:cs typeface="Arial" panose="020B0604020202020204" pitchFamily="34" charset="0"/>
            </a:endParaRPr>
          </a:p>
          <a:p>
            <a:pPr marL="342900" lvl="1" indent="-395288" eaLnBrk="1" latinLnBrk="0" hangingPunct="1">
              <a:lnSpc>
                <a:spcPct val="150000"/>
              </a:lnSpc>
              <a:spcBef>
                <a:spcPct val="0"/>
              </a:spcBef>
              <a:buFont typeface="Wingdings" panose="05000000000000000000" pitchFamily="2" charset="2"/>
              <a:buChar char="Ø"/>
            </a:pPr>
            <a:r>
              <a:rPr lang="zh-CN" altLang="en-US" sz="2400" b="1" kern="1200" dirty="0">
                <a:latin typeface="Arial" panose="020B0604020202020204" pitchFamily="34" charset="0"/>
                <a:ea typeface="幼圆" panose="02010509060101010101" pitchFamily="49" charset="-122"/>
                <a:cs typeface="Arial" panose="020B0604020202020204" pitchFamily="34" charset="0"/>
              </a:rPr>
              <a:t>凝胶过滤</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脱盐</a:t>
            </a:r>
            <a:endParaRPr lang="zh-CN" altLang="en-US" sz="2400" b="1" kern="1200" dirty="0">
              <a:latin typeface="Arial" panose="020B0604020202020204" pitchFamily="34" charset="0"/>
              <a:ea typeface="幼圆" panose="02010509060101010101" pitchFamily="49" charset="-122"/>
            </a:endParaRPr>
          </a:p>
        </p:txBody>
      </p:sp>
      <p:sp>
        <p:nvSpPr>
          <p:cNvPr id="7" name="文本框 6"/>
          <p:cNvSpPr txBox="1"/>
          <p:nvPr/>
        </p:nvSpPr>
        <p:spPr>
          <a:xfrm flipH="1">
            <a:off x="3524458" y="2746966"/>
            <a:ext cx="4320480" cy="978729"/>
          </a:xfrm>
          <a:prstGeom prst="rect">
            <a:avLst/>
          </a:prstGeom>
          <a:noFill/>
        </p:spPr>
        <p:txBody>
          <a:bodyPr wrap="square" rtlCol="0">
            <a:spAutoFit/>
          </a:bodyPr>
          <a:lstStyle/>
          <a:p>
            <a:pPr latinLnBrk="0">
              <a:lnSpc>
                <a:spcPct val="120000"/>
              </a:lnSpc>
            </a:pPr>
            <a:r>
              <a:rPr lang="zh-CN" altLang="en-US" sz="2400" b="1" dirty="0">
                <a:latin typeface="幼圆" panose="02010509060101010101" pitchFamily="49" charset="-122"/>
                <a:ea typeface="幼圆" panose="02010509060101010101" pitchFamily="49" charset="-122"/>
              </a:rPr>
              <a:t>耗时长，样品稀释度大，不易</a:t>
            </a:r>
          </a:p>
          <a:p>
            <a:pPr latinLnBrk="0">
              <a:lnSpc>
                <a:spcPct val="120000"/>
              </a:lnSpc>
            </a:pPr>
            <a:r>
              <a:rPr lang="zh-CN" altLang="en-US" sz="2400" b="1" dirty="0">
                <a:latin typeface="幼圆" panose="02010509060101010101" pitchFamily="49" charset="-122"/>
                <a:ea typeface="幼圆" panose="02010509060101010101" pitchFamily="49" charset="-122"/>
              </a:rPr>
              <a:t>放大进行大规模</a:t>
            </a:r>
            <a:r>
              <a:rPr lang="zh-CN" altLang="en-US" sz="2400" b="1" dirty="0" smtClean="0">
                <a:latin typeface="幼圆" panose="02010509060101010101" pitchFamily="49" charset="-122"/>
                <a:ea typeface="幼圆" panose="02010509060101010101" pitchFamily="49" charset="-122"/>
              </a:rPr>
              <a:t>生产</a:t>
            </a:r>
            <a:endParaRPr lang="zh-CN" altLang="en-US" sz="2400" b="1" dirty="0">
              <a:latin typeface="幼圆" panose="02010509060101010101" pitchFamily="49" charset="-122"/>
              <a:ea typeface="幼圆" panose="02010509060101010101" pitchFamily="49" charset="-122"/>
            </a:endParaRPr>
          </a:p>
        </p:txBody>
      </p:sp>
      <p:sp>
        <p:nvSpPr>
          <p:cNvPr id="9"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10" name="Text Box 310"/>
          <p:cNvSpPr txBox="1">
            <a:spLocks noChangeArrowheads="1"/>
          </p:cNvSpPr>
          <p:nvPr/>
        </p:nvSpPr>
        <p:spPr bwMode="auto">
          <a:xfrm>
            <a:off x="720725" y="1465263"/>
            <a:ext cx="77771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蛋白质</a:t>
            </a:r>
            <a:r>
              <a:rPr lang="zh-CN" altLang="en-US" sz="2800" b="1" dirty="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脱</a:t>
            </a: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盐：</a:t>
            </a:r>
            <a:r>
              <a:rPr lang="zh-CN" altLang="en-US" sz="2400" b="1" dirty="0">
                <a:latin typeface="Arial" panose="020B0604020202020204" pitchFamily="34" charset="0"/>
                <a:ea typeface="幼圆" panose="02010509060101010101" pitchFamily="49" charset="-122"/>
              </a:rPr>
              <a:t>将蛋白质与小分子盐类</a:t>
            </a:r>
            <a:r>
              <a:rPr lang="zh-CN" altLang="en-US" sz="2400" b="1" dirty="0" smtClean="0">
                <a:latin typeface="Arial" panose="020B0604020202020204" pitchFamily="34" charset="0"/>
                <a:ea typeface="幼圆" panose="02010509060101010101" pitchFamily="49" charset="-122"/>
              </a:rPr>
              <a:t>分离</a:t>
            </a:r>
            <a:r>
              <a:rPr lang="zh-CN" altLang="en-US" sz="2400" b="1" dirty="0" smtClean="0">
                <a:solidFill>
                  <a:srgbClr val="000000"/>
                </a:solidFill>
                <a:latin typeface="幼圆" panose="02010509060101010101" pitchFamily="49" charset="-122"/>
                <a:ea typeface="幼圆" panose="02010509060101010101" pitchFamily="49" charset="-122"/>
              </a:rPr>
              <a:t>。</a:t>
            </a:r>
            <a:endParaRPr lang="zh-CN" altLang="en-US" sz="2400" b="1" dirty="0">
              <a:latin typeface="幼圆" panose="02010509060101010101" pitchFamily="49" charset="-122"/>
              <a:ea typeface="幼圆" panose="02010509060101010101" pitchFamily="49" charset="-122"/>
            </a:endParaRPr>
          </a:p>
        </p:txBody>
      </p:sp>
      <p:sp>
        <p:nvSpPr>
          <p:cNvPr id="11" name="AutoShape 35"/>
          <p:cNvSpPr>
            <a:spLocks/>
          </p:cNvSpPr>
          <p:nvPr/>
        </p:nvSpPr>
        <p:spPr bwMode="auto">
          <a:xfrm>
            <a:off x="3006909" y="2602845"/>
            <a:ext cx="228600" cy="1296000"/>
          </a:xfrm>
          <a:prstGeom prst="rightBrace">
            <a:avLst>
              <a:gd name="adj1" fmla="val 63889"/>
              <a:gd name="adj2" fmla="val 50694"/>
            </a:avLst>
          </a:prstGeom>
          <a:ln>
            <a:headEnd type="none" w="sm" len="sm"/>
            <a:tailEnd type="none" w="sm" len="sm"/>
          </a:ln>
        </p:spPr>
        <p:style>
          <a:lnRef idx="2">
            <a:schemeClr val="accent5"/>
          </a:lnRef>
          <a:fillRef idx="0">
            <a:schemeClr val="accent5"/>
          </a:fillRef>
          <a:effectRef idx="1">
            <a:schemeClr val="accent5"/>
          </a:effectRef>
          <a:fontRef idx="minor">
            <a:schemeClr val="tx1"/>
          </a:fontRef>
        </p:style>
        <p:txBody>
          <a:bodyPr wrap="none" anchor="ctr"/>
          <a:lstStyle>
            <a:lvl1pPr>
              <a:spcBef>
                <a:spcPct val="20000"/>
              </a:spcBef>
              <a:buClr>
                <a:schemeClr val="hlink"/>
              </a:buClr>
              <a:buFont typeface="Wingdings" panose="05000000000000000000" pitchFamily="2" charset="2"/>
              <a:buChar char="v"/>
              <a:defRPr sz="2400">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2"/>
                </a:solidFill>
                <a:latin typeface="Verdana" panose="020B0604030504040204" pitchFamily="34" charset="0"/>
              </a:defRPr>
            </a:lvl2pPr>
            <a:lvl3pPr marL="1143000" indent="-228600">
              <a:spcBef>
                <a:spcPct val="20000"/>
              </a:spcBef>
              <a:buClr>
                <a:schemeClr val="tx1"/>
              </a:buClr>
              <a:buChar char="•"/>
              <a:defRPr sz="2400">
                <a:solidFill>
                  <a:schemeClr val="tx2"/>
                </a:solidFill>
                <a:latin typeface="Verdana" panose="020B0604030504040204" pitchFamily="34" charset="0"/>
              </a:defRPr>
            </a:lvl3pPr>
            <a:lvl4pPr marL="1600200" indent="-228600">
              <a:spcBef>
                <a:spcPct val="20000"/>
              </a:spcBef>
              <a:buChar char="–"/>
              <a:defRPr sz="2000">
                <a:solidFill>
                  <a:schemeClr val="tx2"/>
                </a:solidFill>
                <a:latin typeface="Verdana" panose="020B0604030504040204" pitchFamily="34" charset="0"/>
              </a:defRPr>
            </a:lvl4pPr>
            <a:lvl5pPr marL="2057400" indent="-228600">
              <a:spcBef>
                <a:spcPct val="20000"/>
              </a:spcBef>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2"/>
                </a:solidFill>
                <a:latin typeface="Verdana" panose="020B0604030504040204" pitchFamily="34" charset="0"/>
              </a:defRPr>
            </a:lvl9pPr>
          </a:lstStyle>
          <a:p>
            <a:pPr algn="ctr" eaLnBrk="1" hangingPunct="1">
              <a:spcBef>
                <a:spcPct val="0"/>
              </a:spcBef>
              <a:buClrTx/>
              <a:buFontTx/>
              <a:buNone/>
              <a:defRPr/>
            </a:pPr>
            <a:endParaRPr lang="zh-CN" altLang="en-US" sz="1800" b="1" smtClean="0">
              <a:solidFill>
                <a:srgbClr val="C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50358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4294967295"/>
          </p:nvPr>
        </p:nvSpPr>
        <p:spPr>
          <a:xfrm>
            <a:off x="561975" y="2060848"/>
            <a:ext cx="8355013" cy="3384376"/>
          </a:xfrm>
          <a:ln>
            <a:miter/>
          </a:ln>
        </p:spPr>
        <p:txBody>
          <a:bodyPr vert="horz" wrap="square" lIns="91440" tIns="45720" rIns="91440" bIns="45720" numCol="1" anchor="t" anchorCtr="0" compatLnSpc="1"/>
          <a:lstStyle/>
          <a:p>
            <a:pPr marL="342900" marR="0" lvl="1" indent="-395288" defTabSz="914400"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kern="1200" dirty="0">
                <a:latin typeface="Arial" panose="020B0604020202020204" pitchFamily="34" charset="0"/>
                <a:ea typeface="幼圆" panose="02010509060101010101" pitchFamily="49" charset="-122"/>
                <a:cs typeface="Arial" panose="020B0604020202020204" pitchFamily="34" charset="0"/>
              </a:rPr>
              <a:t>又称凝胶过滤，分子筛或排阻层析</a:t>
            </a:r>
          </a:p>
          <a:p>
            <a:pPr marL="342900" marR="0" lvl="1" indent="-395288" defTabSz="914400"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kern="1200" dirty="0">
                <a:latin typeface="Arial" panose="020B0604020202020204" pitchFamily="34" charset="0"/>
                <a:ea typeface="幼圆" panose="02010509060101010101" pitchFamily="49" charset="-122"/>
                <a:cs typeface="Arial" panose="020B0604020202020204" pitchFamily="34" charset="0"/>
              </a:rPr>
              <a:t>凝胶是一种具有多孔、网状结构的分子筛</a:t>
            </a:r>
          </a:p>
          <a:p>
            <a:pPr marL="342900" marR="0" lvl="1" indent="-395288" defTabSz="914400" eaLnBrk="1" latinLnBrk="0" hangingPunct="1">
              <a:lnSpc>
                <a:spcPct val="150000"/>
              </a:lnSpc>
              <a:spcBef>
                <a:spcPct val="0"/>
              </a:spcBef>
              <a:buClrTx/>
              <a:buSzPct val="100000"/>
              <a:buFont typeface="Wingdings" panose="05000000000000000000" pitchFamily="2" charset="2"/>
              <a:buChar char="Ø"/>
              <a:defRPr/>
            </a:pPr>
            <a:r>
              <a:rPr lang="zh-CN" altLang="en-US" sz="2400" b="1" kern="1200" dirty="0">
                <a:latin typeface="Arial" panose="020B0604020202020204" pitchFamily="34" charset="0"/>
                <a:ea typeface="幼圆" panose="02010509060101010101" pitchFamily="49" charset="-122"/>
                <a:cs typeface="Arial" panose="020B0604020202020204" pitchFamily="34" charset="0"/>
              </a:rPr>
              <a:t>利用这种凝胶分子筛对大小不同的分子进行层析分离，</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称</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a:p>
            <a:pPr marL="0" marR="0" lvl="1" indent="0" defTabSz="914400" eaLnBrk="1" latinLnBrk="0" hangingPunct="1">
              <a:lnSpc>
                <a:spcPct val="150000"/>
              </a:lnSpc>
              <a:spcBef>
                <a:spcPct val="0"/>
              </a:spcBef>
              <a:buClrTx/>
              <a:buSzPct val="100000"/>
              <a:buNone/>
              <a:defRPr/>
            </a:pPr>
            <a:r>
              <a:rPr lang="en-US" altLang="zh-CN" sz="2400" b="1" kern="1200" dirty="0">
                <a:latin typeface="Arial" panose="020B0604020202020204" pitchFamily="34" charset="0"/>
                <a:ea typeface="幼圆" panose="02010509060101010101" pitchFamily="49" charset="-122"/>
                <a:cs typeface="Arial" panose="020B0604020202020204" pitchFamily="34" charset="0"/>
              </a:rPr>
              <a:t> </a:t>
            </a:r>
            <a:r>
              <a:rPr lang="en-US" altLang="zh-CN" sz="2400" b="1" kern="1200" dirty="0" smtClean="0">
                <a:latin typeface="Arial" panose="020B0604020202020204" pitchFamily="34" charset="0"/>
                <a:ea typeface="幼圆" panose="02010509060101010101" pitchFamily="49" charset="-122"/>
                <a:cs typeface="Arial" panose="020B0604020202020204" pitchFamily="34" charset="0"/>
              </a:rPr>
              <a:t>    </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凝胶层析 </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a:p>
            <a:pPr marL="342900" marR="0" lvl="1" indent="-395288" defTabSz="914400" eaLnBrk="1" latinLnBrk="0" hangingPunct="1">
              <a:lnSpc>
                <a:spcPct val="150000"/>
              </a:lnSpc>
              <a:spcBef>
                <a:spcPct val="0"/>
              </a:spcBef>
              <a:buClr>
                <a:schemeClr val="tx1"/>
              </a:buClr>
              <a:buSzPct val="100000"/>
              <a:buFont typeface="Wingdings" panose="05000000000000000000" pitchFamily="2" charset="2"/>
              <a:buChar char="Ø"/>
              <a:defRPr/>
            </a:pPr>
            <a:r>
              <a:rPr lang="zh-CN" altLang="en-US" sz="2400" b="1" kern="1200" dirty="0">
                <a:latin typeface="Arial" panose="020B0604020202020204" pitchFamily="34" charset="0"/>
                <a:ea typeface="幼圆" panose="02010509060101010101" pitchFamily="49" charset="-122"/>
                <a:cs typeface="Arial" panose="020B0604020202020204" pitchFamily="34" charset="0"/>
              </a:rPr>
              <a:t>凝胶过滤的主要装置是</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填充</a:t>
            </a:r>
            <a:endParaRPr lang="en-US" altLang="zh-CN" sz="2400" b="1" kern="1200" dirty="0" smtClean="0">
              <a:latin typeface="Arial" panose="020B0604020202020204" pitchFamily="34" charset="0"/>
              <a:ea typeface="幼圆" panose="02010509060101010101" pitchFamily="49" charset="-122"/>
              <a:cs typeface="Arial" panose="020B0604020202020204" pitchFamily="34" charset="0"/>
            </a:endParaRPr>
          </a:p>
          <a:p>
            <a:pPr marL="0" marR="0" lvl="1" indent="0" defTabSz="914400" eaLnBrk="1" latinLnBrk="0" hangingPunct="1">
              <a:lnSpc>
                <a:spcPct val="150000"/>
              </a:lnSpc>
              <a:spcBef>
                <a:spcPct val="0"/>
              </a:spcBef>
              <a:buClr>
                <a:schemeClr val="tx1"/>
              </a:buClr>
              <a:buSzPct val="100000"/>
              <a:buNone/>
              <a:defRPr/>
            </a:pPr>
            <a:r>
              <a:rPr lang="en-US" altLang="zh-CN" sz="2400" b="1" kern="1200" dirty="0">
                <a:latin typeface="Arial" panose="020B0604020202020204" pitchFamily="34" charset="0"/>
                <a:ea typeface="幼圆" panose="02010509060101010101" pitchFamily="49" charset="-122"/>
                <a:cs typeface="Arial" panose="020B0604020202020204" pitchFamily="34" charset="0"/>
              </a:rPr>
              <a:t> </a:t>
            </a:r>
            <a:r>
              <a:rPr lang="en-US" altLang="zh-CN" sz="2400" b="1" kern="1200" dirty="0" smtClean="0">
                <a:latin typeface="Arial" panose="020B0604020202020204" pitchFamily="34" charset="0"/>
                <a:ea typeface="幼圆" panose="02010509060101010101" pitchFamily="49" charset="-122"/>
                <a:cs typeface="Arial" panose="020B0604020202020204" pitchFamily="34" charset="0"/>
              </a:rPr>
              <a:t>    </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有</a:t>
            </a:r>
            <a:r>
              <a:rPr lang="zh-CN" altLang="en-US" sz="2400" b="1" kern="1200" dirty="0">
                <a:latin typeface="Arial" panose="020B0604020202020204" pitchFamily="34" charset="0"/>
                <a:ea typeface="幼圆" panose="02010509060101010101" pitchFamily="49" charset="-122"/>
                <a:cs typeface="Arial" panose="020B0604020202020204" pitchFamily="34" charset="0"/>
              </a:rPr>
              <a:t>层析介质的层析</a:t>
            </a:r>
            <a:r>
              <a:rPr lang="zh-CN" altLang="en-US" sz="2400" b="1" kern="1200" dirty="0" smtClean="0">
                <a:latin typeface="Arial" panose="020B0604020202020204" pitchFamily="34" charset="0"/>
                <a:ea typeface="幼圆" panose="02010509060101010101" pitchFamily="49" charset="-122"/>
                <a:cs typeface="Arial" panose="020B0604020202020204" pitchFamily="34" charset="0"/>
              </a:rPr>
              <a:t>柱</a:t>
            </a:r>
            <a:endParaRPr lang="zh-CN" altLang="en-US" sz="2400" b="1" kern="1200" dirty="0">
              <a:latin typeface="Arial" panose="020B0604020202020204" pitchFamily="34" charset="0"/>
              <a:ea typeface="幼圆" panose="02010509060101010101" pitchFamily="49" charset="-122"/>
              <a:cs typeface="Arial" panose="020B0604020202020204" pitchFamily="34" charset="0"/>
            </a:endParaRPr>
          </a:p>
        </p:txBody>
      </p:sp>
      <p:pic>
        <p:nvPicPr>
          <p:cNvPr id="9219" name="图片 1" descr="t01407e0d3012171e84"/>
          <p:cNvPicPr>
            <a:picLocks noChangeAspect="1"/>
          </p:cNvPicPr>
          <p:nvPr/>
        </p:nvPicPr>
        <p:blipFill rotWithShape="1">
          <a:blip r:embed="rId2"/>
          <a:srcRect b="8262"/>
          <a:stretch/>
        </p:blipFill>
        <p:spPr>
          <a:xfrm>
            <a:off x="5040713" y="3789040"/>
            <a:ext cx="4064759" cy="2921864"/>
          </a:xfrm>
          <a:prstGeom prst="rect">
            <a:avLst/>
          </a:prstGeom>
          <a:noFill/>
          <a:ln w="9525">
            <a:noFill/>
          </a:ln>
        </p:spPr>
      </p:pic>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6" name="Text Box 310"/>
          <p:cNvSpPr txBox="1">
            <a:spLocks noChangeArrowheads="1"/>
          </p:cNvSpPr>
          <p:nvPr/>
        </p:nvSpPr>
        <p:spPr bwMode="auto">
          <a:xfrm>
            <a:off x="720725" y="1465263"/>
            <a:ext cx="7777163"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a:defRPr sz="2000">
                <a:solidFill>
                  <a:schemeClr val="tx1"/>
                </a:solidFill>
                <a:latin typeface="Gulim" pitchFamily="34" charset="-127"/>
                <a:ea typeface="Gulim" pitchFamily="34" charset="-127"/>
              </a:defRPr>
            </a:lvl1pPr>
            <a:lvl2pPr marL="914400" indent="-457200">
              <a:defRPr sz="2000">
                <a:solidFill>
                  <a:schemeClr val="tx1"/>
                </a:solidFill>
                <a:latin typeface="Gulim" pitchFamily="34" charset="-127"/>
                <a:ea typeface="Gulim" pitchFamily="34" charset="-127"/>
              </a:defRPr>
            </a:lvl2pPr>
            <a:lvl3pPr marL="1371600" indent="-457200">
              <a:defRPr sz="2000">
                <a:solidFill>
                  <a:schemeClr val="tx1"/>
                </a:solidFill>
                <a:latin typeface="Gulim" pitchFamily="34" charset="-127"/>
                <a:ea typeface="Gulim" pitchFamily="34" charset="-127"/>
              </a:defRPr>
            </a:lvl3pPr>
            <a:lvl4pPr marL="1828800" indent="-457200">
              <a:defRPr sz="2000">
                <a:solidFill>
                  <a:schemeClr val="tx1"/>
                </a:solidFill>
                <a:latin typeface="Gulim" pitchFamily="34" charset="-127"/>
                <a:ea typeface="Gulim" pitchFamily="34" charset="-127"/>
              </a:defRPr>
            </a:lvl4pPr>
            <a:lvl5pPr marL="2286000" indent="-457200">
              <a:defRPr sz="2000">
                <a:solidFill>
                  <a:schemeClr val="tx1"/>
                </a:solidFill>
                <a:latin typeface="Gulim" pitchFamily="34" charset="-127"/>
                <a:ea typeface="Gulim" pitchFamily="34" charset="-127"/>
              </a:defRPr>
            </a:lvl5pPr>
            <a:lvl6pPr marL="27432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6pPr>
            <a:lvl7pPr marL="32004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7pPr>
            <a:lvl8pPr marL="36576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8pPr>
            <a:lvl9pPr marL="4114800" indent="-457200" eaLnBrk="0" fontAlgn="base" hangingPunct="0">
              <a:spcBef>
                <a:spcPct val="0"/>
              </a:spcBef>
              <a:spcAft>
                <a:spcPct val="0"/>
              </a:spcAft>
              <a:buFont typeface="Arial" pitchFamily="34" charset="0"/>
              <a:defRPr sz="2000">
                <a:solidFill>
                  <a:schemeClr val="tx1"/>
                </a:solidFill>
                <a:latin typeface="Gulim" pitchFamily="34" charset="-127"/>
                <a:ea typeface="Gulim" pitchFamily="34" charset="-127"/>
              </a:defRPr>
            </a:lvl9pPr>
          </a:lstStyle>
          <a:p>
            <a:pPr algn="just" eaLnBrk="1" hangingPunct="1">
              <a:lnSpc>
                <a:spcPct val="120000"/>
              </a:lnSpc>
              <a:spcBef>
                <a:spcPct val="50000"/>
              </a:spcBef>
              <a:buClr>
                <a:schemeClr val="tx1"/>
              </a:buClr>
              <a:defRPr/>
            </a:pPr>
            <a:r>
              <a:rPr lang="zh-CN" altLang="en-US" sz="2800" b="1" dirty="0" smtClean="0">
                <a:solidFill>
                  <a:srgbClr val="003399"/>
                </a:solidFill>
                <a:effectLst>
                  <a:outerShdw blurRad="38100" dist="38100" dir="2700000" algn="tl">
                    <a:srgbClr val="C0C0C0"/>
                  </a:outerShdw>
                </a:effectLst>
                <a:latin typeface="Arial" pitchFamily="34" charset="0"/>
                <a:ea typeface="黑体" pitchFamily="49" charset="-122"/>
                <a:sym typeface="Wingdings" panose="05000000000000000000" pitchFamily="2" charset="2"/>
              </a:rPr>
              <a:t>凝胶层析</a:t>
            </a:r>
            <a:endParaRPr lang="zh-CN" altLang="en-US"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095795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9569"/>
          <a:stretch/>
        </p:blipFill>
        <p:spPr>
          <a:xfrm>
            <a:off x="2411760" y="1268760"/>
            <a:ext cx="6663870" cy="4248472"/>
          </a:xfrm>
          <a:prstGeom prst="rect">
            <a:avLst/>
          </a:prstGeom>
        </p:spPr>
      </p:pic>
      <p:sp>
        <p:nvSpPr>
          <p:cNvPr id="5"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sp>
        <p:nvSpPr>
          <p:cNvPr id="6" name="AutoShape 27"/>
          <p:cNvSpPr>
            <a:spLocks noChangeArrowheads="1"/>
          </p:cNvSpPr>
          <p:nvPr/>
        </p:nvSpPr>
        <p:spPr bwMode="auto">
          <a:xfrm>
            <a:off x="89582" y="1269224"/>
            <a:ext cx="2034146" cy="4176000"/>
          </a:xfrm>
          <a:prstGeom prst="wedgeRoundRectCallout">
            <a:avLst>
              <a:gd name="adj1" fmla="val 90036"/>
              <a:gd name="adj2" fmla="val -35050"/>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defRPr/>
            </a:pPr>
            <a:r>
              <a:rPr lang="zh-CN" altLang="en-US" sz="2400" b="1" dirty="0">
                <a:latin typeface="Arial" panose="020B0604020202020204" pitchFamily="34" charset="0"/>
                <a:ea typeface="幼圆" panose="02010509060101010101" pitchFamily="49" charset="-122"/>
              </a:rPr>
              <a:t>当混合样液加到凝胶柱上，随着</a:t>
            </a:r>
            <a:r>
              <a:rPr lang="zh-CN" altLang="en-US" sz="2400" b="1" dirty="0" smtClean="0">
                <a:latin typeface="Arial" panose="020B0604020202020204" pitchFamily="34" charset="0"/>
                <a:ea typeface="幼圆" panose="02010509060101010101" pitchFamily="49" charset="-122"/>
              </a:rPr>
              <a:t>洗脱液通过</a:t>
            </a:r>
            <a:r>
              <a:rPr lang="zh-CN" altLang="en-US" sz="2400" b="1" dirty="0">
                <a:latin typeface="Arial" panose="020B0604020202020204" pitchFamily="34" charset="0"/>
                <a:ea typeface="幼圆" panose="02010509060101010101" pitchFamily="49" charset="-122"/>
              </a:rPr>
              <a:t>凝胶柱时，分子大小不同的物质受到不同的阻滞作用</a:t>
            </a:r>
          </a:p>
        </p:txBody>
      </p:sp>
      <p:sp>
        <p:nvSpPr>
          <p:cNvPr id="7" name="AutoShape 27"/>
          <p:cNvSpPr>
            <a:spLocks noChangeArrowheads="1"/>
          </p:cNvSpPr>
          <p:nvPr/>
        </p:nvSpPr>
        <p:spPr bwMode="auto">
          <a:xfrm>
            <a:off x="89582" y="5769376"/>
            <a:ext cx="8874906" cy="1044000"/>
          </a:xfrm>
          <a:prstGeom prst="wedgeRoundRectCallout">
            <a:avLst>
              <a:gd name="adj1" fmla="val 39444"/>
              <a:gd name="adj2" fmla="val -88932"/>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just" eaLnBrk="1" hangingPunct="1">
              <a:lnSpc>
                <a:spcPct val="120000"/>
              </a:lnSpc>
              <a:defRPr/>
            </a:pPr>
            <a:r>
              <a:rPr lang="zh-CN" altLang="en-US" sz="2400" b="1" dirty="0">
                <a:solidFill>
                  <a:srgbClr val="FF0000"/>
                </a:solidFill>
                <a:latin typeface="Arial" panose="020B0604020202020204" pitchFamily="34" charset="0"/>
                <a:ea typeface="幼圆" panose="02010509060101010101" pitchFamily="49" charset="-122"/>
              </a:rPr>
              <a:t>颗粒接近或大于网眼的分子</a:t>
            </a:r>
            <a:r>
              <a:rPr lang="zh-CN" altLang="en-US" sz="2400" b="1" dirty="0" smtClean="0">
                <a:solidFill>
                  <a:srgbClr val="FF0000"/>
                </a:solidFill>
                <a:latin typeface="Arial" panose="020B0604020202020204" pitchFamily="34" charset="0"/>
                <a:ea typeface="幼圆" panose="02010509060101010101" pitchFamily="49" charset="-122"/>
              </a:rPr>
              <a:t>：</a:t>
            </a:r>
            <a:r>
              <a:rPr lang="zh-CN" altLang="en-US" sz="2400" b="1" dirty="0" smtClean="0">
                <a:latin typeface="Arial" panose="020B0604020202020204" pitchFamily="34" charset="0"/>
                <a:ea typeface="幼圆" panose="02010509060101010101" pitchFamily="49" charset="-122"/>
              </a:rPr>
              <a:t>阻滞小、移动快、先流出</a:t>
            </a:r>
            <a:r>
              <a:rPr lang="zh-CN" altLang="en-US" sz="2400" b="1" dirty="0">
                <a:latin typeface="Arial" panose="020B0604020202020204" pitchFamily="34" charset="0"/>
                <a:ea typeface="幼圆" panose="02010509060101010101" pitchFamily="49" charset="-122"/>
              </a:rPr>
              <a:t>层析</a:t>
            </a:r>
            <a:r>
              <a:rPr lang="zh-CN" altLang="en-US" sz="2400" b="1" dirty="0" smtClean="0">
                <a:latin typeface="Arial" panose="020B0604020202020204" pitchFamily="34" charset="0"/>
                <a:ea typeface="幼圆" panose="02010509060101010101" pitchFamily="49" charset="-122"/>
              </a:rPr>
              <a:t>柱</a:t>
            </a:r>
            <a:endParaRPr lang="en-US" altLang="zh-CN" sz="2400" b="1" dirty="0" smtClean="0">
              <a:latin typeface="Arial" panose="020B0604020202020204" pitchFamily="34" charset="0"/>
              <a:ea typeface="幼圆" panose="02010509060101010101" pitchFamily="49" charset="-122"/>
            </a:endParaRPr>
          </a:p>
          <a:p>
            <a:pPr algn="just" eaLnBrk="1" hangingPunct="1">
              <a:lnSpc>
                <a:spcPct val="120000"/>
              </a:lnSpc>
              <a:defRPr/>
            </a:pPr>
            <a:r>
              <a:rPr lang="zh-CN" altLang="en-US" sz="2400" b="1" dirty="0">
                <a:solidFill>
                  <a:srgbClr val="FF0000"/>
                </a:solidFill>
                <a:latin typeface="Arial" panose="020B0604020202020204" pitchFamily="34" charset="0"/>
                <a:ea typeface="幼圆" panose="02010509060101010101" pitchFamily="49" charset="-122"/>
              </a:rPr>
              <a:t>颗粒小于网眼的</a:t>
            </a:r>
            <a:r>
              <a:rPr lang="zh-CN" altLang="en-US" sz="2400" b="1" dirty="0" smtClean="0">
                <a:solidFill>
                  <a:srgbClr val="FF0000"/>
                </a:solidFill>
                <a:latin typeface="Arial" panose="020B0604020202020204" pitchFamily="34" charset="0"/>
                <a:ea typeface="幼圆" panose="02010509060101010101" pitchFamily="49" charset="-122"/>
              </a:rPr>
              <a:t>分子：</a:t>
            </a:r>
            <a:r>
              <a:rPr lang="zh-CN" altLang="en-US" sz="2400" b="1" dirty="0" smtClean="0">
                <a:latin typeface="Arial" panose="020B0604020202020204" pitchFamily="34" charset="0"/>
                <a:ea typeface="幼圆" panose="02010509060101010101" pitchFamily="49" charset="-122"/>
              </a:rPr>
              <a:t>阻滞大、流程长、移动慢、后流出层析柱</a:t>
            </a:r>
            <a:endParaRPr lang="zh-CN" altLang="en-US" sz="2400" b="1" dirty="0">
              <a:latin typeface="Arial" panose="020B0604020202020204" pitchFamily="34" charset="0"/>
              <a:ea typeface="幼圆" panose="02010509060101010101" pitchFamily="49" charset="-122"/>
            </a:endParaRPr>
          </a:p>
          <a:p>
            <a:pPr algn="just" eaLnBrk="1" hangingPunct="1">
              <a:lnSpc>
                <a:spcPct val="120000"/>
              </a:lnSpc>
              <a:defRPr/>
            </a:pPr>
            <a:endParaRPr lang="zh-CN" altLang="en-US" sz="2400" b="1" dirty="0">
              <a:latin typeface="Arial" panose="020B0604020202020204" pitchFamily="34" charset="0"/>
              <a:ea typeface="幼圆" panose="02010509060101010101" pitchFamily="49" charset="-122"/>
            </a:endParaRPr>
          </a:p>
        </p:txBody>
      </p:sp>
    </p:spTree>
    <p:extLst>
      <p:ext uri="{BB962C8B-B14F-4D97-AF65-F5344CB8AC3E}">
        <p14:creationId xmlns:p14="http://schemas.microsoft.com/office/powerpoint/2010/main" val="2836297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2"/>
          <p:cNvSpPr txBox="1">
            <a:spLocks noChangeArrowheads="1"/>
          </p:cNvSpPr>
          <p:nvPr/>
        </p:nvSpPr>
        <p:spPr bwMode="auto">
          <a:xfrm>
            <a:off x="1187450" y="115888"/>
            <a:ext cx="7340600" cy="792162"/>
          </a:xfrm>
          <a:prstGeom prst="rect">
            <a:avLst/>
          </a:prstGeom>
          <a:noFill/>
          <a:ln>
            <a:noFill/>
          </a:ln>
          <a:effectLst/>
          <a:extLst>
            <a:ext uri="{909E8E84-426E-40DD-AFC4-6F175D3DCCD1}">
              <a14:hiddenFill xmlns:a14="http://schemas.microsoft.com/office/drawing/2010/main">
                <a:solidFill>
                  <a:srgbClr val="80CB3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800">
                <a:solidFill>
                  <a:schemeClr val="bg1"/>
                </a:solidFill>
                <a:latin typeface="+mj-lt"/>
                <a:ea typeface="+mj-ea"/>
                <a:cs typeface="+mj-cs"/>
              </a:defRPr>
            </a:lvl1pPr>
            <a:lvl2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2pPr>
            <a:lvl3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3pPr>
            <a:lvl4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4pPr>
            <a:lvl5pPr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5pPr>
            <a:lvl6pPr marL="4572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6pPr>
            <a:lvl7pPr marL="9144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7pPr>
            <a:lvl8pPr marL="13716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8pPr>
            <a:lvl9pPr marL="1828800" algn="l" rtl="0" eaLnBrk="0" fontAlgn="base" latinLnBrk="1" hangingPunct="0">
              <a:spcBef>
                <a:spcPct val="0"/>
              </a:spcBef>
              <a:spcAft>
                <a:spcPct val="0"/>
              </a:spcAft>
              <a:defRPr sz="3800">
                <a:solidFill>
                  <a:schemeClr val="bg1"/>
                </a:solidFill>
                <a:latin typeface="-윤고딕160" pitchFamily="2" charset="-127"/>
                <a:ea typeface="-윤고딕160" pitchFamily="2" charset="-127"/>
              </a:defRPr>
            </a:lvl9pPr>
          </a:lstStyle>
          <a:p>
            <a:pPr algn="ctr" eaLnBrk="1" hangingPunct="1">
              <a:defRPr/>
            </a:pPr>
            <a:r>
              <a:rPr lang="zh-CN" altLang="zh-CN" sz="3600" kern="0" dirty="0" smtClean="0">
                <a:effectLst>
                  <a:outerShdw blurRad="38100" dist="38100" dir="2700000" algn="tl">
                    <a:srgbClr val="C0C0C0"/>
                  </a:outerShdw>
                </a:effectLst>
                <a:ea typeface="黑体" pitchFamily="49" charset="-122"/>
              </a:rPr>
              <a:t>蛋白质盐析和凝胶层析</a:t>
            </a:r>
            <a:r>
              <a:rPr lang="zh-CN" altLang="en-US" sz="3600" kern="0" dirty="0" smtClean="0">
                <a:effectLst>
                  <a:outerShdw blurRad="38100" dist="38100" dir="2700000" algn="tl">
                    <a:srgbClr val="C0C0C0"/>
                  </a:outerShdw>
                </a:effectLst>
                <a:ea typeface="黑体" pitchFamily="49" charset="-122"/>
              </a:rPr>
              <a:t>法</a:t>
            </a:r>
            <a:r>
              <a:rPr lang="zh-CN" altLang="zh-CN" sz="3600" kern="0" dirty="0" smtClean="0">
                <a:effectLst>
                  <a:outerShdw blurRad="38100" dist="38100" dir="2700000" algn="tl">
                    <a:srgbClr val="C0C0C0"/>
                  </a:outerShdw>
                </a:effectLst>
                <a:ea typeface="黑体" pitchFamily="49" charset="-122"/>
              </a:rPr>
              <a:t>脱盐</a:t>
            </a:r>
            <a:endParaRPr lang="zh-CN" altLang="en-US" sz="3600" kern="0" dirty="0">
              <a:effectLst>
                <a:outerShdw blurRad="38100" dist="38100" dir="2700000" algn="tl">
                  <a:srgbClr val="C0C0C0"/>
                </a:outerShdw>
              </a:effectLst>
              <a:ea typeface="黑体" pitchFamily="49" charset="-122"/>
            </a:endParaRPr>
          </a:p>
        </p:txBody>
      </p:sp>
      <p:pic>
        <p:nvPicPr>
          <p:cNvPr id="2" name="图片 1"/>
          <p:cNvPicPr>
            <a:picLocks noChangeAspect="1"/>
          </p:cNvPicPr>
          <p:nvPr/>
        </p:nvPicPr>
        <p:blipFill>
          <a:blip r:embed="rId2"/>
          <a:stretch>
            <a:fillRect/>
          </a:stretch>
        </p:blipFill>
        <p:spPr>
          <a:xfrm>
            <a:off x="251520" y="1196752"/>
            <a:ext cx="8641804" cy="5544616"/>
          </a:xfrm>
          <a:prstGeom prst="rect">
            <a:avLst/>
          </a:prstGeom>
        </p:spPr>
      </p:pic>
    </p:spTree>
    <p:extLst>
      <p:ext uri="{BB962C8B-B14F-4D97-AF65-F5344CB8AC3E}">
        <p14:creationId xmlns:p14="http://schemas.microsoft.com/office/powerpoint/2010/main" val="2284065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B078">
  <a:themeElements>
    <a:clrScheme name="B07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078">
      <a:majorFont>
        <a:latin typeface="-윤고딕160"/>
        <a:ea typeface="-윤고딕160"/>
        <a:cs typeface=""/>
      </a:majorFont>
      <a:minorFont>
        <a:latin typeface="-윤고딕140"/>
        <a:ea typeface="-윤고딕140"/>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938"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ko-KR" altLang="zh-CN" sz="2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7938"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ko-KR" altLang="zh-CN" sz="2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B07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07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07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07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07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07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07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078">
  <a:themeElements>
    <a:clrScheme name="1_B07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078">
      <a:majorFont>
        <a:latin typeface="-윤고딕160"/>
        <a:ea typeface="-윤고딕160"/>
        <a:cs typeface=""/>
      </a:majorFont>
      <a:minorFont>
        <a:latin typeface="-윤고딕140"/>
        <a:ea typeface="-윤고딕140"/>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938"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ko-KR" altLang="zh-CN" sz="2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7938"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ko-KR" altLang="zh-CN" sz="2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1_B07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07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07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07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07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07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07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9321</TotalTime>
  <Pages>0</Pages>
  <Words>1687</Words>
  <Characters>0</Characters>
  <Application>Microsoft Office PowerPoint</Application>
  <DocSecurity>0</DocSecurity>
  <PresentationFormat>全屏显示(4:3)</PresentationFormat>
  <Lines>0</Lines>
  <Paragraphs>201</Paragraphs>
  <Slides>31</Slides>
  <Notes>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31</vt:i4>
      </vt:variant>
    </vt:vector>
  </HeadingPairs>
  <TitlesOfParts>
    <vt:vector size="49" baseType="lpstr">
      <vt:lpstr>Wingdings</vt:lpstr>
      <vt:lpstr>微软雅黑</vt:lpstr>
      <vt:lpstr>Times New Roman</vt:lpstr>
      <vt:lpstr>黑体</vt:lpstr>
      <vt:lpstr>华文仿宋</vt:lpstr>
      <vt:lpstr>Calibri</vt:lpstr>
      <vt:lpstr>KaiTi</vt:lpstr>
      <vt:lpstr>楷体</vt:lpstr>
      <vt:lpstr>-윤고딕140</vt:lpstr>
      <vt:lpstr>Gulim</vt:lpstr>
      <vt:lpstr>-윤고딕160</vt:lpstr>
      <vt:lpstr>Malgun Gothic</vt:lpstr>
      <vt:lpstr>幼圆</vt:lpstr>
      <vt:lpstr>Arial</vt:lpstr>
      <vt:lpstr>楷体_GB2312</vt:lpstr>
      <vt:lpstr>宋体</vt:lpstr>
      <vt:lpstr>B078</vt:lpstr>
      <vt:lpstr>1_B078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流速调节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747</cp:revision>
  <dcterms:created xsi:type="dcterms:W3CDTF">2001-07-24T02:41:22Z</dcterms:created>
  <dcterms:modified xsi:type="dcterms:W3CDTF">2021-05-25T06:12:47Z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2052-9.1.0.5133</vt:lpwstr>
  </property>
</Properties>
</file>